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59"/>
  </p:notesMasterIdLst>
  <p:sldIdLst>
    <p:sldId id="256" r:id="rId2"/>
    <p:sldId id="258" r:id="rId3"/>
    <p:sldId id="260" r:id="rId4"/>
    <p:sldId id="268" r:id="rId5"/>
    <p:sldId id="312" r:id="rId6"/>
    <p:sldId id="316" r:id="rId7"/>
    <p:sldId id="313" r:id="rId8"/>
    <p:sldId id="317" r:id="rId9"/>
    <p:sldId id="354" r:id="rId10"/>
    <p:sldId id="331" r:id="rId11"/>
    <p:sldId id="355" r:id="rId12"/>
    <p:sldId id="356" r:id="rId13"/>
    <p:sldId id="358" r:id="rId14"/>
    <p:sldId id="388" r:id="rId15"/>
    <p:sldId id="359" r:id="rId16"/>
    <p:sldId id="360" r:id="rId17"/>
    <p:sldId id="389" r:id="rId18"/>
    <p:sldId id="390" r:id="rId19"/>
    <p:sldId id="391" r:id="rId20"/>
    <p:sldId id="392" r:id="rId21"/>
    <p:sldId id="393" r:id="rId22"/>
    <p:sldId id="394" r:id="rId23"/>
    <p:sldId id="395" r:id="rId24"/>
    <p:sldId id="396" r:id="rId25"/>
    <p:sldId id="401" r:id="rId26"/>
    <p:sldId id="397" r:id="rId27"/>
    <p:sldId id="398" r:id="rId28"/>
    <p:sldId id="399" r:id="rId29"/>
    <p:sldId id="400" r:id="rId30"/>
    <p:sldId id="315" r:id="rId31"/>
    <p:sldId id="402" r:id="rId32"/>
    <p:sldId id="403" r:id="rId33"/>
    <p:sldId id="404" r:id="rId34"/>
    <p:sldId id="405" r:id="rId35"/>
    <p:sldId id="406" r:id="rId36"/>
    <p:sldId id="407" r:id="rId37"/>
    <p:sldId id="408" r:id="rId38"/>
    <p:sldId id="409" r:id="rId39"/>
    <p:sldId id="410" r:id="rId40"/>
    <p:sldId id="411" r:id="rId41"/>
    <p:sldId id="412" r:id="rId42"/>
    <p:sldId id="413" r:id="rId43"/>
    <p:sldId id="414" r:id="rId44"/>
    <p:sldId id="387" r:id="rId45"/>
    <p:sldId id="420" r:id="rId46"/>
    <p:sldId id="422" r:id="rId47"/>
    <p:sldId id="421" r:id="rId48"/>
    <p:sldId id="423" r:id="rId49"/>
    <p:sldId id="426" r:id="rId50"/>
    <p:sldId id="425" r:id="rId51"/>
    <p:sldId id="424" r:id="rId52"/>
    <p:sldId id="427" r:id="rId53"/>
    <p:sldId id="418" r:id="rId54"/>
    <p:sldId id="419" r:id="rId55"/>
    <p:sldId id="415" r:id="rId56"/>
    <p:sldId id="428" r:id="rId57"/>
    <p:sldId id="416" r:id="rId58"/>
  </p:sldIdLst>
  <p:sldSz cx="9144000" cy="5143500" type="screen16x9"/>
  <p:notesSz cx="6858000" cy="9144000"/>
  <p:embeddedFontLst>
    <p:embeddedFont>
      <p:font typeface="Bebas Neue" panose="020B0604020202020204" charset="0"/>
      <p:regular r:id="rId60"/>
    </p:embeddedFont>
    <p:embeddedFont>
      <p:font typeface="Cambria Math" panose="02040503050406030204" pitchFamily="18" charset="0"/>
      <p:regular r:id="rId61"/>
    </p:embeddedFont>
    <p:embeddedFont>
      <p:font typeface="Nunito Light" panose="020B0604020202020204" charset="0"/>
      <p:regular r:id="rId62"/>
      <p:italic r:id="rId63"/>
    </p:embeddedFont>
    <p:embeddedFont>
      <p:font typeface="Barlow" panose="020B0604020202020204" charset="0"/>
      <p:regular r:id="rId64"/>
      <p:bold r:id="rId65"/>
      <p:italic r:id="rId66"/>
      <p:boldItalic r:id="rId67"/>
    </p:embeddedFont>
    <p:embeddedFont>
      <p:font typeface="Raleway ExtraBold" panose="020B0604020202020204" charset="0"/>
      <p:bold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1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F6745D-7ED6-4833-9804-7B0018EC1F64}">
  <a:tblStyle styleId="{3AF6745D-7ED6-4833-9804-7B0018EC1F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0442B5A-885C-465F-A310-511FD4063E1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73" autoAdjust="0"/>
    <p:restoredTop sz="94347" autoAdjust="0"/>
  </p:normalViewPr>
  <p:slideViewPr>
    <p:cSldViewPr snapToGrid="0">
      <p:cViewPr varScale="1">
        <p:scale>
          <a:sx n="93" d="100"/>
          <a:sy n="93" d="100"/>
        </p:scale>
        <p:origin x="624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936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1144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0284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216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1957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5150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99226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4179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89119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3324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31065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43933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1743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10499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70785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38713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2437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97674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77748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b74c86f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fb74c86f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8073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b74c86f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fb74c86f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6119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9422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06398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649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16223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4880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61036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5815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3981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3257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60803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16202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53166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6118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5669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95044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03516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30543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6526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9228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b74c86f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fb74c86f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12983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53384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4936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1572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40507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08290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390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284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b74c86f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fb74c86f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5080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6815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325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45400" y="1419146"/>
            <a:ext cx="7453200" cy="16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175225" y="3281554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flipH="1">
            <a:off x="-1569" y="4991006"/>
            <a:ext cx="9153332" cy="157200"/>
            <a:chOff x="-1488" y="4986300"/>
            <a:chExt cx="9153332" cy="157200"/>
          </a:xfrm>
        </p:grpSpPr>
        <p:sp>
          <p:nvSpPr>
            <p:cNvPr id="12" name="Google Shape;12;p2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rgbClr val="F57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-1488" y="4991006"/>
            <a:ext cx="9153332" cy="157200"/>
            <a:chOff x="-1488" y="4986300"/>
            <a:chExt cx="9153332" cy="157200"/>
          </a:xfrm>
        </p:grpSpPr>
        <p:sp>
          <p:nvSpPr>
            <p:cNvPr id="17" name="Google Shape;17;p2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rgbClr val="F57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2038200" y="206957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4114800" y="1326526"/>
            <a:ext cx="914400" cy="41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2542200" y="3039984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-1488" y="4991006"/>
            <a:ext cx="9153332" cy="157200"/>
            <a:chOff x="-1488" y="4986300"/>
            <a:chExt cx="9153332" cy="157200"/>
          </a:xfrm>
        </p:grpSpPr>
        <p:sp>
          <p:nvSpPr>
            <p:cNvPr id="26" name="Google Shape;26;p3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rgbClr val="F57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2266350" y="1520550"/>
            <a:ext cx="4611300" cy="25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2743200" lvl="5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3200400" lvl="6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302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" name="Google Shape;114;p13">
            <a:extLst>
              <a:ext uri="{FF2B5EF4-FFF2-40B4-BE49-F238E27FC236}">
                <a16:creationId xmlns:a16="http://schemas.microsoft.com/office/drawing/2014/main" id="{16DF78B8-747F-4061-9809-9FE4B14095FC}"/>
              </a:ext>
            </a:extLst>
          </p:cNvPr>
          <p:cNvGrpSpPr/>
          <p:nvPr userDrawn="1"/>
        </p:nvGrpSpPr>
        <p:grpSpPr>
          <a:xfrm>
            <a:off x="-1488" y="4991006"/>
            <a:ext cx="9153332" cy="157200"/>
            <a:chOff x="-1488" y="4986300"/>
            <a:chExt cx="9153332" cy="157200"/>
          </a:xfrm>
        </p:grpSpPr>
        <p:sp>
          <p:nvSpPr>
            <p:cNvPr id="10" name="Google Shape;115;p13">
              <a:extLst>
                <a:ext uri="{FF2B5EF4-FFF2-40B4-BE49-F238E27FC236}">
                  <a16:creationId xmlns:a16="http://schemas.microsoft.com/office/drawing/2014/main" id="{BEB68C80-4DB7-43D6-AA15-04D215495332}"/>
                </a:ext>
              </a:extLst>
            </p:cNvPr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6;p13">
              <a:extLst>
                <a:ext uri="{FF2B5EF4-FFF2-40B4-BE49-F238E27FC236}">
                  <a16:creationId xmlns:a16="http://schemas.microsoft.com/office/drawing/2014/main" id="{E32BC727-74BE-4AE1-A2D2-6C972A002902}"/>
                </a:ext>
              </a:extLst>
            </p:cNvPr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7;p13">
              <a:extLst>
                <a:ext uri="{FF2B5EF4-FFF2-40B4-BE49-F238E27FC236}">
                  <a16:creationId xmlns:a16="http://schemas.microsoft.com/office/drawing/2014/main" id="{32605F3F-9ED8-480B-81F2-2F169315D6F1}"/>
                </a:ext>
              </a:extLst>
            </p:cNvPr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rgbClr val="F57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8;p13">
              <a:extLst>
                <a:ext uri="{FF2B5EF4-FFF2-40B4-BE49-F238E27FC236}">
                  <a16:creationId xmlns:a16="http://schemas.microsoft.com/office/drawing/2014/main" id="{2E0FAD45-2809-45EF-B042-D9FF86D0B02C}"/>
                </a:ext>
              </a:extLst>
            </p:cNvPr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Roller Coaster Phobia">
            <a:extLst>
              <a:ext uri="{FF2B5EF4-FFF2-40B4-BE49-F238E27FC236}">
                <a16:creationId xmlns:a16="http://schemas.microsoft.com/office/drawing/2014/main" id="{56C93D93-1D58-4BA6-86EC-075BC15637B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5"/>
          <a:stretch/>
        </p:blipFill>
        <p:spPr bwMode="auto">
          <a:xfrm>
            <a:off x="-4915" y="0"/>
            <a:ext cx="9144000" cy="499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Google Shape;87;p10"/>
          <p:cNvSpPr txBox="1">
            <a:spLocks noGrp="1"/>
          </p:cNvSpPr>
          <p:nvPr>
            <p:ph type="title"/>
          </p:nvPr>
        </p:nvSpPr>
        <p:spPr>
          <a:xfrm>
            <a:off x="950225" y="920875"/>
            <a:ext cx="3525300" cy="9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" name="Google Shape;137;p16">
            <a:extLst>
              <a:ext uri="{FF2B5EF4-FFF2-40B4-BE49-F238E27FC236}">
                <a16:creationId xmlns:a16="http://schemas.microsoft.com/office/drawing/2014/main" id="{3F554152-8F5B-46A5-A5CB-F0ADF7C96D44}"/>
              </a:ext>
            </a:extLst>
          </p:cNvPr>
          <p:cNvSpPr/>
          <p:nvPr userDrawn="1"/>
        </p:nvSpPr>
        <p:spPr>
          <a:xfrm rot="10800000">
            <a:off x="4567086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38;p16">
            <a:extLst>
              <a:ext uri="{FF2B5EF4-FFF2-40B4-BE49-F238E27FC236}">
                <a16:creationId xmlns:a16="http://schemas.microsoft.com/office/drawing/2014/main" id="{36EFF02C-6EE1-4BBD-B6ED-7E4EE2B4BBFD}"/>
              </a:ext>
            </a:extLst>
          </p:cNvPr>
          <p:cNvSpPr/>
          <p:nvPr userDrawn="1"/>
        </p:nvSpPr>
        <p:spPr>
          <a:xfrm rot="10800000">
            <a:off x="2280421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39;p16">
            <a:extLst>
              <a:ext uri="{FF2B5EF4-FFF2-40B4-BE49-F238E27FC236}">
                <a16:creationId xmlns:a16="http://schemas.microsoft.com/office/drawing/2014/main" id="{0C7C79FB-931A-4196-B089-CB2431F03678}"/>
              </a:ext>
            </a:extLst>
          </p:cNvPr>
          <p:cNvSpPr/>
          <p:nvPr userDrawn="1"/>
        </p:nvSpPr>
        <p:spPr>
          <a:xfrm rot="10800000">
            <a:off x="-1488" y="4991006"/>
            <a:ext cx="2286900" cy="157200"/>
          </a:xfrm>
          <a:prstGeom prst="rect">
            <a:avLst/>
          </a:prstGeom>
          <a:solidFill>
            <a:srgbClr val="F57D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40;p16">
            <a:extLst>
              <a:ext uri="{FF2B5EF4-FFF2-40B4-BE49-F238E27FC236}">
                <a16:creationId xmlns:a16="http://schemas.microsoft.com/office/drawing/2014/main" id="{C3683117-CB83-4830-901B-800CDDAED01D}"/>
              </a:ext>
            </a:extLst>
          </p:cNvPr>
          <p:cNvSpPr/>
          <p:nvPr userDrawn="1"/>
        </p:nvSpPr>
        <p:spPr>
          <a:xfrm rot="10800000">
            <a:off x="6849344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>
            <a:spLocks noGrp="1"/>
          </p:cNvSpPr>
          <p:nvPr>
            <p:ph type="title"/>
          </p:nvPr>
        </p:nvSpPr>
        <p:spPr>
          <a:xfrm>
            <a:off x="1859017" y="1611966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1859017" y="196989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2"/>
          </p:nvPr>
        </p:nvSpPr>
        <p:spPr>
          <a:xfrm>
            <a:off x="5851935" y="1601180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3"/>
          </p:nvPr>
        </p:nvSpPr>
        <p:spPr>
          <a:xfrm>
            <a:off x="5851935" y="195910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4"/>
          </p:nvPr>
        </p:nvSpPr>
        <p:spPr>
          <a:xfrm>
            <a:off x="1859017" y="3250929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5"/>
          </p:nvPr>
        </p:nvSpPr>
        <p:spPr>
          <a:xfrm>
            <a:off x="1859017" y="360294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6"/>
          </p:nvPr>
        </p:nvSpPr>
        <p:spPr>
          <a:xfrm>
            <a:off x="5851935" y="3253932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7"/>
          </p:nvPr>
        </p:nvSpPr>
        <p:spPr>
          <a:xfrm>
            <a:off x="5851935" y="36059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8" hasCustomPrompt="1"/>
          </p:nvPr>
        </p:nvSpPr>
        <p:spPr>
          <a:xfrm>
            <a:off x="1037142" y="173316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9" hasCustomPrompt="1"/>
          </p:nvPr>
        </p:nvSpPr>
        <p:spPr>
          <a:xfrm>
            <a:off x="1037153" y="337213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13" hasCustomPrompt="1"/>
          </p:nvPr>
        </p:nvSpPr>
        <p:spPr>
          <a:xfrm>
            <a:off x="5052386" y="1798754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14" hasCustomPrompt="1"/>
          </p:nvPr>
        </p:nvSpPr>
        <p:spPr>
          <a:xfrm>
            <a:off x="5056917" y="344854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14" name="Google Shape;114;p13"/>
          <p:cNvGrpSpPr/>
          <p:nvPr/>
        </p:nvGrpSpPr>
        <p:grpSpPr>
          <a:xfrm>
            <a:off x="-1488" y="4991006"/>
            <a:ext cx="9153332" cy="157200"/>
            <a:chOff x="-1488" y="4986300"/>
            <a:chExt cx="9153332" cy="157200"/>
          </a:xfrm>
        </p:grpSpPr>
        <p:sp>
          <p:nvSpPr>
            <p:cNvPr id="115" name="Google Shape;115;p13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rgbClr val="F57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1"/>
          <p:cNvSpPr/>
          <p:nvPr/>
        </p:nvSpPr>
        <p:spPr>
          <a:xfrm rot="10800000">
            <a:off x="4567086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1"/>
          <p:cNvSpPr/>
          <p:nvPr/>
        </p:nvSpPr>
        <p:spPr>
          <a:xfrm rot="10800000">
            <a:off x="2280421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1"/>
          <p:cNvSpPr/>
          <p:nvPr/>
        </p:nvSpPr>
        <p:spPr>
          <a:xfrm rot="10800000">
            <a:off x="-1488" y="4991006"/>
            <a:ext cx="2286900" cy="157200"/>
          </a:xfrm>
          <a:prstGeom prst="rect">
            <a:avLst/>
          </a:prstGeom>
          <a:solidFill>
            <a:srgbClr val="F57D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1"/>
          <p:cNvSpPr/>
          <p:nvPr/>
        </p:nvSpPr>
        <p:spPr>
          <a:xfrm rot="10800000">
            <a:off x="6849344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2"/>
          <p:cNvSpPr/>
          <p:nvPr/>
        </p:nvSpPr>
        <p:spPr>
          <a:xfrm rot="10800000" flipH="1">
            <a:off x="2296370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2"/>
          <p:cNvSpPr/>
          <p:nvPr/>
        </p:nvSpPr>
        <p:spPr>
          <a:xfrm rot="10800000" flipH="1">
            <a:off x="4583035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2"/>
          <p:cNvSpPr/>
          <p:nvPr/>
        </p:nvSpPr>
        <p:spPr>
          <a:xfrm rot="10800000" flipH="1">
            <a:off x="6864944" y="4991006"/>
            <a:ext cx="2286900" cy="157200"/>
          </a:xfrm>
          <a:prstGeom prst="rect">
            <a:avLst/>
          </a:prstGeom>
          <a:solidFill>
            <a:srgbClr val="F57D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2"/>
          <p:cNvSpPr/>
          <p:nvPr/>
        </p:nvSpPr>
        <p:spPr>
          <a:xfrm rot="10800000" flipH="1">
            <a:off x="-1488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" name="Google Shape;321;p32"/>
          <p:cNvGrpSpPr/>
          <p:nvPr/>
        </p:nvGrpSpPr>
        <p:grpSpPr>
          <a:xfrm>
            <a:off x="721500" y="1236425"/>
            <a:ext cx="7704000" cy="3334505"/>
            <a:chOff x="721500" y="1236425"/>
            <a:chExt cx="7704000" cy="3334505"/>
          </a:xfrm>
        </p:grpSpPr>
        <p:sp>
          <p:nvSpPr>
            <p:cNvPr id="322" name="Google Shape;322;p32"/>
            <p:cNvSpPr/>
            <p:nvPr/>
          </p:nvSpPr>
          <p:spPr>
            <a:xfrm>
              <a:off x="721500" y="1236425"/>
              <a:ext cx="7704000" cy="3334500"/>
            </a:xfrm>
            <a:prstGeom prst="roundRect">
              <a:avLst>
                <a:gd name="adj" fmla="val 492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3" name="Google Shape;323;p32"/>
            <p:cNvGrpSpPr/>
            <p:nvPr/>
          </p:nvGrpSpPr>
          <p:grpSpPr>
            <a:xfrm>
              <a:off x="7849155" y="1388837"/>
              <a:ext cx="572696" cy="3182093"/>
              <a:chOff x="7849155" y="1388837"/>
              <a:chExt cx="572696" cy="3182093"/>
            </a:xfrm>
          </p:grpSpPr>
          <p:grpSp>
            <p:nvGrpSpPr>
              <p:cNvPr id="324" name="Google Shape;324;p32"/>
              <p:cNvGrpSpPr/>
              <p:nvPr/>
            </p:nvGrpSpPr>
            <p:grpSpPr>
              <a:xfrm>
                <a:off x="7849155" y="1388837"/>
                <a:ext cx="420286" cy="106769"/>
                <a:chOff x="2098350" y="467225"/>
                <a:chExt cx="817200" cy="207600"/>
              </a:xfrm>
            </p:grpSpPr>
            <p:sp>
              <p:nvSpPr>
                <p:cNvPr id="325" name="Google Shape;325;p32"/>
                <p:cNvSpPr/>
                <p:nvPr/>
              </p:nvSpPr>
              <p:spPr>
                <a:xfrm>
                  <a:off x="2098350" y="467225"/>
                  <a:ext cx="207600" cy="2076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32"/>
                <p:cNvSpPr/>
                <p:nvPr/>
              </p:nvSpPr>
              <p:spPr>
                <a:xfrm>
                  <a:off x="2403150" y="467225"/>
                  <a:ext cx="207600" cy="2076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32"/>
                <p:cNvSpPr/>
                <p:nvPr/>
              </p:nvSpPr>
              <p:spPr>
                <a:xfrm>
                  <a:off x="2707950" y="467225"/>
                  <a:ext cx="207600" cy="207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8" name="Google Shape;328;p32"/>
              <p:cNvGrpSpPr/>
              <p:nvPr/>
            </p:nvGrpSpPr>
            <p:grpSpPr>
              <a:xfrm>
                <a:off x="7984751" y="4133830"/>
                <a:ext cx="437100" cy="437100"/>
                <a:chOff x="8116049" y="5584959"/>
                <a:chExt cx="437100" cy="437100"/>
              </a:xfrm>
            </p:grpSpPr>
            <p:sp>
              <p:nvSpPr>
                <p:cNvPr id="329" name="Google Shape;329;p32"/>
                <p:cNvSpPr/>
                <p:nvPr/>
              </p:nvSpPr>
              <p:spPr>
                <a:xfrm rot="-2700000">
                  <a:off x="8110375" y="5718657"/>
                  <a:ext cx="448447" cy="169706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77777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32"/>
                <p:cNvSpPr/>
                <p:nvPr/>
              </p:nvSpPr>
              <p:spPr>
                <a:xfrm flipH="1">
                  <a:off x="8244350" y="5713350"/>
                  <a:ext cx="308700" cy="308700"/>
                </a:xfrm>
                <a:prstGeom prst="rtTriangle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539496"/>
            <a:ext cx="770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6" r:id="rId4"/>
    <p:sldLayoutId id="2147483658" r:id="rId5"/>
    <p:sldLayoutId id="2147483659" r:id="rId6"/>
    <p:sldLayoutId id="2147483677" r:id="rId7"/>
    <p:sldLayoutId id="2147483678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gif"/><Relationship Id="rId5" Type="http://schemas.openxmlformats.org/officeDocument/2006/relationships/image" Target="../media/image16.gif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24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gif"/><Relationship Id="rId4" Type="http://schemas.openxmlformats.org/officeDocument/2006/relationships/image" Target="../media/image44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gif"/><Relationship Id="rId4" Type="http://schemas.openxmlformats.org/officeDocument/2006/relationships/image" Target="../media/image47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5.gif"/><Relationship Id="rId4" Type="http://schemas.openxmlformats.org/officeDocument/2006/relationships/image" Target="../media/image84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36"/>
          <p:cNvGrpSpPr/>
          <p:nvPr/>
        </p:nvGrpSpPr>
        <p:grpSpPr>
          <a:xfrm>
            <a:off x="717644" y="531295"/>
            <a:ext cx="7704000" cy="4189387"/>
            <a:chOff x="717644" y="841542"/>
            <a:chExt cx="7704000" cy="3455700"/>
          </a:xfrm>
        </p:grpSpPr>
        <p:sp>
          <p:nvSpPr>
            <p:cNvPr id="342" name="Google Shape;342;p36"/>
            <p:cNvSpPr/>
            <p:nvPr/>
          </p:nvSpPr>
          <p:spPr>
            <a:xfrm>
              <a:off x="717644" y="841542"/>
              <a:ext cx="7704000" cy="34557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7" name="Google Shape;347;p36"/>
            <p:cNvGrpSpPr/>
            <p:nvPr/>
          </p:nvGrpSpPr>
          <p:grpSpPr>
            <a:xfrm>
              <a:off x="8025808" y="3979774"/>
              <a:ext cx="395836" cy="317468"/>
              <a:chOff x="7773503" y="3987878"/>
              <a:chExt cx="395836" cy="317468"/>
            </a:xfrm>
          </p:grpSpPr>
          <p:sp>
            <p:nvSpPr>
              <p:cNvPr id="348" name="Google Shape;348;p36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6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1" name="Google Shape;351;p36"/>
          <p:cNvSpPr txBox="1">
            <a:spLocks noGrp="1"/>
          </p:cNvSpPr>
          <p:nvPr>
            <p:ph type="ctrTitle"/>
          </p:nvPr>
        </p:nvSpPr>
        <p:spPr>
          <a:xfrm>
            <a:off x="845400" y="643688"/>
            <a:ext cx="7453200" cy="16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1"/>
                </a:solidFill>
              </a:rPr>
              <a:t>Constrained </a:t>
            </a:r>
            <a:r>
              <a:rPr lang="en" sz="6000" dirty="0">
                <a:solidFill>
                  <a:schemeClr val="tx2"/>
                </a:solidFill>
              </a:rPr>
              <a:t>motion</a:t>
            </a:r>
            <a:r>
              <a:rPr lang="en" sz="6000" dirty="0">
                <a:solidFill>
                  <a:schemeClr val="accent1"/>
                </a:solidFill>
              </a:rPr>
              <a:t> </a:t>
            </a:r>
            <a:r>
              <a:rPr lang="en" sz="6000" dirty="0">
                <a:solidFill>
                  <a:schemeClr val="bg2"/>
                </a:solidFill>
              </a:rPr>
              <a:t>on</a:t>
            </a:r>
            <a:r>
              <a:rPr lang="en" sz="6000" dirty="0">
                <a:solidFill>
                  <a:schemeClr val="accent1"/>
                </a:solidFill>
              </a:rPr>
              <a:t> </a:t>
            </a:r>
            <a:r>
              <a:rPr lang="en" sz="6000" dirty="0">
                <a:solidFill>
                  <a:schemeClr val="accent4"/>
                </a:solidFill>
              </a:rPr>
              <a:t>surfaces</a:t>
            </a:r>
            <a:endParaRPr sz="6000" dirty="0">
              <a:solidFill>
                <a:schemeClr val="accent4"/>
              </a:solidFill>
            </a:endParaRPr>
          </a:p>
        </p:txBody>
      </p:sp>
      <p:sp>
        <p:nvSpPr>
          <p:cNvPr id="14" name="Google Shape;350;p36">
            <a:extLst>
              <a:ext uri="{FF2B5EF4-FFF2-40B4-BE49-F238E27FC236}">
                <a16:creationId xmlns:a16="http://schemas.microsoft.com/office/drawing/2014/main" id="{70293F7B-A6A4-48AF-B5F6-729C6C19CE76}"/>
              </a:ext>
            </a:extLst>
          </p:cNvPr>
          <p:cNvSpPr/>
          <p:nvPr/>
        </p:nvSpPr>
        <p:spPr>
          <a:xfrm>
            <a:off x="3060939" y="3145474"/>
            <a:ext cx="3022123" cy="1453334"/>
          </a:xfrm>
          <a:prstGeom prst="roundRect">
            <a:avLst>
              <a:gd name="adj" fmla="val 3142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52;p36">
            <a:extLst>
              <a:ext uri="{FF2B5EF4-FFF2-40B4-BE49-F238E27FC236}">
                <a16:creationId xmlns:a16="http://schemas.microsoft.com/office/drawing/2014/main" id="{88FCF62E-7FB1-405F-98E8-36CF69AB8EA1}"/>
              </a:ext>
            </a:extLst>
          </p:cNvPr>
          <p:cNvSpPr txBox="1">
            <a:spLocks/>
          </p:cNvSpPr>
          <p:nvPr/>
        </p:nvSpPr>
        <p:spPr>
          <a:xfrm>
            <a:off x="3042354" y="3220093"/>
            <a:ext cx="3059292" cy="130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b="1" dirty="0">
                <a:solidFill>
                  <a:schemeClr val="accent6"/>
                </a:solidFill>
              </a:rPr>
              <a:t>Authors:</a:t>
            </a:r>
          </a:p>
          <a:p>
            <a:pPr marL="0" indent="0"/>
            <a:r>
              <a:rPr lang="en-US" dirty="0">
                <a:solidFill>
                  <a:schemeClr val="accent6"/>
                </a:solidFill>
              </a:rPr>
              <a:t>Ali Merza Isa 	20186917</a:t>
            </a:r>
          </a:p>
          <a:p>
            <a:pPr marL="0" indent="0"/>
            <a:r>
              <a:rPr lang="en-US" dirty="0">
                <a:solidFill>
                  <a:schemeClr val="accent6"/>
                </a:solidFill>
              </a:rPr>
              <a:t>Asif Bin Ayub 	20191251</a:t>
            </a:r>
          </a:p>
          <a:p>
            <a:pPr marL="0" indent="0"/>
            <a:r>
              <a:rPr lang="en-US" dirty="0">
                <a:solidFill>
                  <a:schemeClr val="accent6"/>
                </a:solidFill>
              </a:rPr>
              <a:t>Kumail Abdulaziz 	20196080</a:t>
            </a:r>
          </a:p>
        </p:txBody>
      </p:sp>
      <p:sp>
        <p:nvSpPr>
          <p:cNvPr id="22" name="Google Shape;350;p36">
            <a:extLst>
              <a:ext uri="{FF2B5EF4-FFF2-40B4-BE49-F238E27FC236}">
                <a16:creationId xmlns:a16="http://schemas.microsoft.com/office/drawing/2014/main" id="{78FD50E1-02C0-4ED6-873B-FB1A9A109D69}"/>
              </a:ext>
            </a:extLst>
          </p:cNvPr>
          <p:cNvSpPr/>
          <p:nvPr/>
        </p:nvSpPr>
        <p:spPr>
          <a:xfrm>
            <a:off x="2410050" y="2436081"/>
            <a:ext cx="43239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352;p36">
            <a:extLst>
              <a:ext uri="{FF2B5EF4-FFF2-40B4-BE49-F238E27FC236}">
                <a16:creationId xmlns:a16="http://schemas.microsoft.com/office/drawing/2014/main" id="{FB57AC24-2A28-4760-9D39-61A478C887F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07600" y="2513181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Computational Physics I - PHYCS425</a:t>
            </a:r>
            <a:endParaRPr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picture containing text, sky, line, colorful&#10;&#10;Description automatically generated">
            <a:extLst>
              <a:ext uri="{FF2B5EF4-FFF2-40B4-BE49-F238E27FC236}">
                <a16:creationId xmlns:a16="http://schemas.microsoft.com/office/drawing/2014/main" id="{E9EFF355-4C97-4D5F-9A6E-BDF43DE67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722" y="1749670"/>
            <a:ext cx="2838315" cy="2838315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B1255371-6DA1-4C8C-A707-ABB3B5B0C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379" y="1749671"/>
            <a:ext cx="2838316" cy="2838316"/>
          </a:xfrm>
          <a:prstGeom prst="rect">
            <a:avLst/>
          </a:prstGeom>
        </p:spPr>
      </p:pic>
      <p:sp>
        <p:nvSpPr>
          <p:cNvPr id="5" name="Google Shape;150;p16">
            <a:extLst>
              <a:ext uri="{FF2B5EF4-FFF2-40B4-BE49-F238E27FC236}">
                <a16:creationId xmlns:a16="http://schemas.microsoft.com/office/drawing/2014/main" id="{16F04B7A-9328-4C85-8903-4946A0B1E213}"/>
              </a:ext>
            </a:extLst>
          </p:cNvPr>
          <p:cNvSpPr/>
          <p:nvPr/>
        </p:nvSpPr>
        <p:spPr>
          <a:xfrm>
            <a:off x="2051824" y="299555"/>
            <a:ext cx="504035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463;p41">
                <a:extLst>
                  <a:ext uri="{FF2B5EF4-FFF2-40B4-BE49-F238E27FC236}">
                    <a16:creationId xmlns:a16="http://schemas.microsoft.com/office/drawing/2014/main" id="{2E2C97F0-5543-4005-8A7E-C7C7E721DE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14653" y="330905"/>
                <a:ext cx="5114694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accent2"/>
                    </a:solidFill>
                  </a:rPr>
                  <a:t>Period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 vs. Amplitude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Google Shape;463;p41">
                <a:extLst>
                  <a:ext uri="{FF2B5EF4-FFF2-40B4-BE49-F238E27FC236}">
                    <a16:creationId xmlns:a16="http://schemas.microsoft.com/office/drawing/2014/main" id="{2E2C97F0-5543-4005-8A7E-C7C7E721D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653" y="330905"/>
                <a:ext cx="5114694" cy="457200"/>
              </a:xfrm>
              <a:prstGeom prst="rect">
                <a:avLst/>
              </a:prstGeom>
              <a:blipFill>
                <a:blip r:embed="rId5"/>
                <a:stretch>
                  <a:fillRect l="-1190" t="-20000" r="-1190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period remains constant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, but increases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47729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3598953" y="1345375"/>
            <a:ext cx="5248509" cy="2816732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21BCA6CE-767E-4517-8645-8A9A296AF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027" y="1458544"/>
            <a:ext cx="5022351" cy="2563491"/>
          </a:xfrm>
          <a:prstGeom prst="rect">
            <a:avLst/>
          </a:prstGeom>
        </p:spPr>
      </p:pic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09" y="1258410"/>
            <a:ext cx="3011657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" name="Google Shape;150;p16">
            <a:extLst>
              <a:ext uri="{FF2B5EF4-FFF2-40B4-BE49-F238E27FC236}">
                <a16:creationId xmlns:a16="http://schemas.microsoft.com/office/drawing/2014/main" id="{7A9EB1E6-E54E-4BA2-8D18-960C84CD6CED}"/>
              </a:ext>
            </a:extLst>
          </p:cNvPr>
          <p:cNvSpPr/>
          <p:nvPr/>
        </p:nvSpPr>
        <p:spPr>
          <a:xfrm>
            <a:off x="2051824" y="299555"/>
            <a:ext cx="504035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463;p41">
                <a:extLst>
                  <a:ext uri="{FF2B5EF4-FFF2-40B4-BE49-F238E27FC236}">
                    <a16:creationId xmlns:a16="http://schemas.microsoft.com/office/drawing/2014/main" id="{3DE82365-315B-4758-9C50-5AD313C4F3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14653" y="330905"/>
                <a:ext cx="5114694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accent2"/>
                    </a:solidFill>
                  </a:rPr>
                  <a:t>Period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 vs. Amplitude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9" name="Google Shape;463;p41">
                <a:extLst>
                  <a:ext uri="{FF2B5EF4-FFF2-40B4-BE49-F238E27FC236}">
                    <a16:creationId xmlns:a16="http://schemas.microsoft.com/office/drawing/2014/main" id="{3DE82365-315B-4758-9C50-5AD313C4F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653" y="330905"/>
                <a:ext cx="5114694" cy="457200"/>
              </a:xfrm>
              <a:prstGeom prst="rect">
                <a:avLst/>
              </a:prstGeom>
              <a:blipFill>
                <a:blip r:embed="rId4"/>
                <a:stretch>
                  <a:fillRect l="-1190" t="-20000" r="-1190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492;p42">
                <a:extLst>
                  <a:ext uri="{FF2B5EF4-FFF2-40B4-BE49-F238E27FC236}">
                    <a16:creationId xmlns:a16="http://schemas.microsoft.com/office/drawing/2014/main" id="{4078EAF2-3E2C-432D-9590-8DB882DD5F48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468237" y="1458544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Google Shape;492;p42">
                <a:extLst>
                  <a:ext uri="{FF2B5EF4-FFF2-40B4-BE49-F238E27FC236}">
                    <a16:creationId xmlns:a16="http://schemas.microsoft.com/office/drawing/2014/main" id="{4078EAF2-3E2C-432D-9590-8DB882DD5F4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68237" y="1458544"/>
                <a:ext cx="2742600" cy="365700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6;p42">
                <a:extLst>
                  <a:ext uri="{FF2B5EF4-FFF2-40B4-BE49-F238E27FC236}">
                    <a16:creationId xmlns:a16="http://schemas.microsoft.com/office/drawing/2014/main" id="{2A1A158C-B35C-41BE-B399-5FBDC73220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8020" y="1598341"/>
                <a:ext cx="2103660" cy="271240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9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GB" sz="19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19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19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9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GB" sz="19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GB" sz="19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900" b="0" i="0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GB" sz="19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19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GB" sz="19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9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θ</m:t>
                                          </m:r>
                                        </m:e>
                                        <m:sub>
                                          <m:r>
                                            <a:rPr lang="en-GB" sz="19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GB" sz="19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rad>
                        </m:den>
                      </m:f>
                    </m:oMath>
                  </m:oMathPara>
                </a14:m>
                <a:endParaRPr lang="en-GB" sz="19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en-GB" sz="19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9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9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9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m:rPr>
                          <m:sty m:val="p"/>
                        </m:rPr>
                        <a:rPr lang="en-GB" sz="19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1900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21" name="Google Shape;496;p42">
                <a:extLst>
                  <a:ext uri="{FF2B5EF4-FFF2-40B4-BE49-F238E27FC236}">
                    <a16:creationId xmlns:a16="http://schemas.microsoft.com/office/drawing/2014/main" id="{2A1A158C-B35C-41BE-B399-5FBDC7322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20" y="1598341"/>
                <a:ext cx="2103660" cy="27124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21037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0;p16">
            <a:extLst>
              <a:ext uri="{FF2B5EF4-FFF2-40B4-BE49-F238E27FC236}">
                <a16:creationId xmlns:a16="http://schemas.microsoft.com/office/drawing/2014/main" id="{16F04B7A-9328-4C85-8903-4946A0B1E213}"/>
              </a:ext>
            </a:extLst>
          </p:cNvPr>
          <p:cNvSpPr/>
          <p:nvPr/>
        </p:nvSpPr>
        <p:spPr>
          <a:xfrm>
            <a:off x="1503880" y="299555"/>
            <a:ext cx="613624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463;p41">
                <a:extLst>
                  <a:ext uri="{FF2B5EF4-FFF2-40B4-BE49-F238E27FC236}">
                    <a16:creationId xmlns:a16="http://schemas.microsoft.com/office/drawing/2014/main" id="{2E2C97F0-5543-4005-8A7E-C7C7E721DE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3879" y="330905"/>
                <a:ext cx="6136242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accent2"/>
                    </a:solidFill>
                  </a:rPr>
                  <a:t>Period (</a:t>
                </a:r>
                <a14:m>
                  <m:oMath xmlns:m="http://schemas.openxmlformats.org/officeDocument/2006/math">
                    <m:r>
                      <a:rPr lang="en-GB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 vs. Length parameter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Google Shape;463;p41">
                <a:extLst>
                  <a:ext uri="{FF2B5EF4-FFF2-40B4-BE49-F238E27FC236}">
                    <a16:creationId xmlns:a16="http://schemas.microsoft.com/office/drawing/2014/main" id="{2E2C97F0-5543-4005-8A7E-C7C7E721D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879" y="330905"/>
                <a:ext cx="6136242" cy="457200"/>
              </a:xfrm>
              <a:prstGeom prst="rect">
                <a:avLst/>
              </a:prstGeom>
              <a:blipFill>
                <a:blip r:embed="rId3"/>
                <a:stretch>
                  <a:fillRect l="-1789" t="-20000" r="-1789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period increases for both curves as we increase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083F2B4F-ACE3-4352-93F6-F79A7120D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675" y="1774104"/>
            <a:ext cx="2834640" cy="2834640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05DFFCA2-3269-41FF-A8D7-B087BD297B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8587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3598953" y="1345375"/>
            <a:ext cx="5248509" cy="2816732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09" y="1258410"/>
            <a:ext cx="3011657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F78AF214-F5CD-44D2-BB0F-47487C659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138" y="1473581"/>
            <a:ext cx="5016137" cy="2560320"/>
          </a:xfrm>
          <a:prstGeom prst="rect">
            <a:avLst/>
          </a:prstGeom>
        </p:spPr>
      </p:pic>
      <p:sp>
        <p:nvSpPr>
          <p:cNvPr id="21" name="Google Shape;150;p16">
            <a:extLst>
              <a:ext uri="{FF2B5EF4-FFF2-40B4-BE49-F238E27FC236}">
                <a16:creationId xmlns:a16="http://schemas.microsoft.com/office/drawing/2014/main" id="{8B0CC7BB-872B-44B1-8064-6B55C71638DC}"/>
              </a:ext>
            </a:extLst>
          </p:cNvPr>
          <p:cNvSpPr/>
          <p:nvPr/>
        </p:nvSpPr>
        <p:spPr>
          <a:xfrm>
            <a:off x="1503880" y="299555"/>
            <a:ext cx="613624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Google Shape;463;p41">
                <a:extLst>
                  <a:ext uri="{FF2B5EF4-FFF2-40B4-BE49-F238E27FC236}">
                    <a16:creationId xmlns:a16="http://schemas.microsoft.com/office/drawing/2014/main" id="{5960D52B-18C2-4BEF-B40C-89D579D33D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3879" y="330905"/>
                <a:ext cx="6136242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accent2"/>
                    </a:solidFill>
                  </a:rPr>
                  <a:t>Period (</a:t>
                </a:r>
                <a14:m>
                  <m:oMath xmlns:m="http://schemas.openxmlformats.org/officeDocument/2006/math">
                    <m:r>
                      <a:rPr lang="en-GB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 vs. Length parameter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2" name="Google Shape;463;p41">
                <a:extLst>
                  <a:ext uri="{FF2B5EF4-FFF2-40B4-BE49-F238E27FC236}">
                    <a16:creationId xmlns:a16="http://schemas.microsoft.com/office/drawing/2014/main" id="{5960D52B-18C2-4BEF-B40C-89D579D33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879" y="330905"/>
                <a:ext cx="6136242" cy="457200"/>
              </a:xfrm>
              <a:prstGeom prst="rect">
                <a:avLst/>
              </a:prstGeom>
              <a:blipFill>
                <a:blip r:embed="rId4"/>
                <a:stretch>
                  <a:fillRect l="-1789" t="-20000" r="-1789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Google Shape;492;p42">
                <a:extLst>
                  <a:ext uri="{FF2B5EF4-FFF2-40B4-BE49-F238E27FC236}">
                    <a16:creationId xmlns:a16="http://schemas.microsoft.com/office/drawing/2014/main" id="{CB31CBD2-CF77-4476-A7D1-CB141968C9F3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208036" y="1583473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GB" sz="2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6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sz="26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GB" sz="2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GB" sz="2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6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num>
                            <m:den>
                              <m:r>
                                <a:rPr lang="en-GB" sz="2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GB" sz="2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</m:d>
                    </m:oMath>
                  </m:oMathPara>
                </a14:m>
                <a:endParaRPr sz="2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Google Shape;492;p42">
                <a:extLst>
                  <a:ext uri="{FF2B5EF4-FFF2-40B4-BE49-F238E27FC236}">
                    <a16:creationId xmlns:a16="http://schemas.microsoft.com/office/drawing/2014/main" id="{CB31CBD2-CF77-4476-A7D1-CB141968C9F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8036" y="1583473"/>
                <a:ext cx="2742600" cy="365700"/>
              </a:xfrm>
              <a:prstGeom prst="rect">
                <a:avLst/>
              </a:prstGeom>
              <a:blipFill>
                <a:blip r:embed="rId5"/>
                <a:stretch>
                  <a:fillRect t="-33333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Google Shape;496;p42">
                <a:extLst>
                  <a:ext uri="{FF2B5EF4-FFF2-40B4-BE49-F238E27FC236}">
                    <a16:creationId xmlns:a16="http://schemas.microsoft.com/office/drawing/2014/main" id="{C11FC9EE-3E41-493E-A6DD-958C81F17B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8141" y="1949173"/>
                <a:ext cx="2293539" cy="229862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When we try to fit these curves, we find: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ad>
                        <m:radPr>
                          <m:degHide m:val="on"/>
                          <m:ctrlP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</m:rad>
                    </m:oMath>
                  </m:oMathPara>
                </a14:m>
                <a:endParaRPr lang="en-GB" sz="18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GB" sz="18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ad>
                        <m:radPr>
                          <m:degHide m:val="on"/>
                          <m:ctrlP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</m:rad>
                    </m:oMath>
                  </m:oMathPara>
                </a14:m>
                <a:endParaRPr lang="en-US" sz="1800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24" name="Google Shape;496;p42">
                <a:extLst>
                  <a:ext uri="{FF2B5EF4-FFF2-40B4-BE49-F238E27FC236}">
                    <a16:creationId xmlns:a16="http://schemas.microsoft.com/office/drawing/2014/main" id="{C11FC9EE-3E41-493E-A6DD-958C81F17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41" y="1949173"/>
                <a:ext cx="2293539" cy="2298626"/>
              </a:xfrm>
              <a:prstGeom prst="rect">
                <a:avLst/>
              </a:prstGeom>
              <a:blipFill>
                <a:blip r:embed="rId6"/>
                <a:stretch>
                  <a:fillRect l="-7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01104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3598953" y="1345375"/>
            <a:ext cx="5248509" cy="2816732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09" y="1258410"/>
            <a:ext cx="3011657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644" y="1598341"/>
                <a:ext cx="2415054" cy="256376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expression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is quite accurate, and we think is exact.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is less accurate, giving a 3.36% error when compared to our data set.</a:t>
                </a:r>
              </a:p>
            </p:txBody>
          </p:sp>
        </mc:Choice>
        <mc:Fallback xmlns="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44" y="1598341"/>
                <a:ext cx="2415054" cy="2563766"/>
              </a:xfrm>
              <a:prstGeom prst="rect">
                <a:avLst/>
              </a:prstGeom>
              <a:blipFill>
                <a:blip r:embed="rId3"/>
                <a:stretch>
                  <a:fillRect l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1346300" y="299555"/>
            <a:ext cx="645140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463;p41">
                <a:extLst>
                  <a:ext uri="{FF2B5EF4-FFF2-40B4-BE49-F238E27FC236}">
                    <a16:creationId xmlns:a16="http://schemas.microsoft.com/office/drawing/2014/main" id="{12BF1E5F-EF9D-4CF8-A066-59B6D60A65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46300" y="330905"/>
                <a:ext cx="6451401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accent2"/>
                    </a:solidFill>
                  </a:rPr>
                  <a:t>Period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 as a function of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 and (</a:t>
                </a:r>
                <a14:m>
                  <m:oMath xmlns:m="http://schemas.openxmlformats.org/officeDocument/2006/math">
                    <m:r>
                      <a:rPr lang="az-Cyrl-AZ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Ѳ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8" name="Google Shape;463;p41">
                <a:extLst>
                  <a:ext uri="{FF2B5EF4-FFF2-40B4-BE49-F238E27FC236}">
                    <a16:creationId xmlns:a16="http://schemas.microsoft.com/office/drawing/2014/main" id="{12BF1E5F-EF9D-4CF8-A066-59B6D60A6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300" y="330905"/>
                <a:ext cx="6451401" cy="457200"/>
              </a:xfrm>
              <a:prstGeom prst="rect">
                <a:avLst/>
              </a:prstGeom>
              <a:blipFill>
                <a:blip r:embed="rId4"/>
                <a:stretch>
                  <a:fillRect l="-1229" t="-20000" r="-1134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496;p42">
                <a:extLst>
                  <a:ext uri="{FF2B5EF4-FFF2-40B4-BE49-F238E27FC236}">
                    <a16:creationId xmlns:a16="http://schemas.microsoft.com/office/drawing/2014/main" id="{990692E5-2D2F-466A-B22D-0A8C0F402B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9677" y="1436106"/>
                <a:ext cx="2541876" cy="240024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GB" sz="2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22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GB" sz="2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GB" sz="2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  <m:rad>
                            <m:radPr>
                              <m:degHide m:val="on"/>
                              <m:ctrlPr>
                                <a:rPr lang="en-GB" sz="22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22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2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2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𝒈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22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22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22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GB" sz="2200" b="1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GB" sz="2200" b="1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200" b="1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𝒔𝒊𝒏</m:t>
                                      </m:r>
                                    </m:e>
                                    <m:sup>
                                      <m:r>
                                        <a:rPr lang="en-GB" sz="2200" b="1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𝟒</m:t>
                                      </m:r>
                                    </m:sup>
                                  </m:sSup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2200" b="1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GB" sz="2200" b="1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200" b="1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b>
                                          <m:r>
                                            <a:rPr lang="en-GB" sz="2200" b="1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GB" sz="2200" b="1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rad>
                        </m:den>
                      </m:f>
                    </m:oMath>
                  </m:oMathPara>
                </a14:m>
                <a:endParaRPr lang="en-GB" sz="2200" b="1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Google Shape;496;p42">
                <a:extLst>
                  <a:ext uri="{FF2B5EF4-FFF2-40B4-BE49-F238E27FC236}">
                    <a16:creationId xmlns:a16="http://schemas.microsoft.com/office/drawing/2014/main" id="{990692E5-2D2F-466A-B22D-0A8C0F402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677" y="1436106"/>
                <a:ext cx="2541876" cy="24002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3A7BD3D0-37F9-41CD-B672-C1D756F76DC1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53098" y="1436106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r>
                        <a:rPr lang="en-GB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3A7BD3D0-37F9-41CD-B672-C1D756F76DC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53098" y="1436106"/>
                <a:ext cx="2742600" cy="365700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Google Shape;492;p42">
                <a:extLst>
                  <a:ext uri="{FF2B5EF4-FFF2-40B4-BE49-F238E27FC236}">
                    <a16:creationId xmlns:a16="http://schemas.microsoft.com/office/drawing/2014/main" id="{5004A4D3-407C-40C8-9827-79C9552698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80607" y="1583473"/>
                <a:ext cx="27426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Google Shape;492;p42">
                <a:extLst>
                  <a:ext uri="{FF2B5EF4-FFF2-40B4-BE49-F238E27FC236}">
                    <a16:creationId xmlns:a16="http://schemas.microsoft.com/office/drawing/2014/main" id="{5004A4D3-407C-40C8-9827-79C955269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607" y="1583473"/>
                <a:ext cx="2742600" cy="365700"/>
              </a:xfrm>
              <a:prstGeom prst="rect">
                <a:avLst/>
              </a:prstGeom>
              <a:blipFill>
                <a:blip r:embed="rId7"/>
                <a:stretch>
                  <a:fillRect t="-38333" b="-6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Google Shape;492;p42">
                <a:extLst>
                  <a:ext uri="{FF2B5EF4-FFF2-40B4-BE49-F238E27FC236}">
                    <a16:creationId xmlns:a16="http://schemas.microsoft.com/office/drawing/2014/main" id="{5004A4D3-407C-40C8-9827-79C9552698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87522" y="1583473"/>
                <a:ext cx="27426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Google Shape;492;p42">
                <a:extLst>
                  <a:ext uri="{FF2B5EF4-FFF2-40B4-BE49-F238E27FC236}">
                    <a16:creationId xmlns:a16="http://schemas.microsoft.com/office/drawing/2014/main" id="{5004A4D3-407C-40C8-9827-79C955269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522" y="1583473"/>
                <a:ext cx="2742600" cy="365700"/>
              </a:xfrm>
              <a:prstGeom prst="rect">
                <a:avLst/>
              </a:prstGeom>
              <a:blipFill>
                <a:blip r:embed="rId8"/>
                <a:stretch>
                  <a:fillRect t="-38333" b="-6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1553" y="1598341"/>
                <a:ext cx="2103660" cy="21876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GB" sz="2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2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GB" sz="22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  <m:rad>
                        <m:radPr>
                          <m:degHide m:val="on"/>
                          <m:ctrlPr>
                            <a:rPr lang="en-GB" sz="2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22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2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num>
                            <m:den>
                              <m:r>
                                <a:rPr lang="en-GB" sz="22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𝒈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200" b="1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34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553" y="1598341"/>
                <a:ext cx="2103660" cy="21876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oogle Shape;8805;p84">
            <a:extLst>
              <a:ext uri="{FF2B5EF4-FFF2-40B4-BE49-F238E27FC236}">
                <a16:creationId xmlns:a16="http://schemas.microsoft.com/office/drawing/2014/main" id="{0C08219D-BCE3-4949-815A-F83CFF7D3374}"/>
              </a:ext>
            </a:extLst>
          </p:cNvPr>
          <p:cNvGrpSpPr/>
          <p:nvPr/>
        </p:nvGrpSpPr>
        <p:grpSpPr>
          <a:xfrm>
            <a:off x="773941" y="371880"/>
            <a:ext cx="394376" cy="369812"/>
            <a:chOff x="3017166" y="3216013"/>
            <a:chExt cx="394376" cy="369812"/>
          </a:xfrm>
          <a:solidFill>
            <a:schemeClr val="bg2"/>
          </a:solidFill>
        </p:grpSpPr>
        <p:sp>
          <p:nvSpPr>
            <p:cNvPr id="23" name="Google Shape;8806;p84">
              <a:extLst>
                <a:ext uri="{FF2B5EF4-FFF2-40B4-BE49-F238E27FC236}">
                  <a16:creationId xmlns:a16="http://schemas.microsoft.com/office/drawing/2014/main" id="{F9816540-222E-42D8-8277-787C2DE0EC0A}"/>
                </a:ext>
              </a:extLst>
            </p:cNvPr>
            <p:cNvSpPr/>
            <p:nvPr/>
          </p:nvSpPr>
          <p:spPr>
            <a:xfrm>
              <a:off x="3017166" y="3216013"/>
              <a:ext cx="394376" cy="369812"/>
            </a:xfrm>
            <a:custGeom>
              <a:avLst/>
              <a:gdLst/>
              <a:ahLst/>
              <a:cxnLst/>
              <a:rect l="l" t="t" r="r" b="b"/>
              <a:pathLst>
                <a:path w="15011" h="14076" extrusionOk="0">
                  <a:moveTo>
                    <a:pt x="7502" y="0"/>
                  </a:moveTo>
                  <a:cubicBezTo>
                    <a:pt x="7359" y="0"/>
                    <a:pt x="7217" y="78"/>
                    <a:pt x="7151" y="234"/>
                  </a:cubicBezTo>
                  <a:lnTo>
                    <a:pt x="5251" y="4646"/>
                  </a:lnTo>
                  <a:lnTo>
                    <a:pt x="472" y="5089"/>
                  </a:lnTo>
                  <a:cubicBezTo>
                    <a:pt x="132" y="5117"/>
                    <a:pt x="0" y="5533"/>
                    <a:pt x="250" y="5755"/>
                  </a:cubicBezTo>
                  <a:lnTo>
                    <a:pt x="3864" y="8925"/>
                  </a:lnTo>
                  <a:lnTo>
                    <a:pt x="2802" y="13607"/>
                  </a:lnTo>
                  <a:cubicBezTo>
                    <a:pt x="2748" y="13863"/>
                    <a:pt x="2953" y="14075"/>
                    <a:pt x="3185" y="14075"/>
                  </a:cubicBezTo>
                  <a:cubicBezTo>
                    <a:pt x="3249" y="14075"/>
                    <a:pt x="3315" y="14059"/>
                    <a:pt x="3378" y="14023"/>
                  </a:cubicBezTo>
                  <a:lnTo>
                    <a:pt x="7505" y="11568"/>
                  </a:lnTo>
                  <a:lnTo>
                    <a:pt x="11632" y="14023"/>
                  </a:lnTo>
                  <a:cubicBezTo>
                    <a:pt x="11695" y="14059"/>
                    <a:pt x="11761" y="14075"/>
                    <a:pt x="11825" y="14075"/>
                  </a:cubicBezTo>
                  <a:cubicBezTo>
                    <a:pt x="12056" y="14075"/>
                    <a:pt x="12261" y="13863"/>
                    <a:pt x="12201" y="13607"/>
                  </a:cubicBezTo>
                  <a:lnTo>
                    <a:pt x="11147" y="8925"/>
                  </a:lnTo>
                  <a:lnTo>
                    <a:pt x="14753" y="5755"/>
                  </a:lnTo>
                  <a:cubicBezTo>
                    <a:pt x="15010" y="5533"/>
                    <a:pt x="14871" y="5117"/>
                    <a:pt x="14538" y="5089"/>
                  </a:cubicBezTo>
                  <a:lnTo>
                    <a:pt x="9752" y="4646"/>
                  </a:lnTo>
                  <a:lnTo>
                    <a:pt x="7852" y="234"/>
                  </a:lnTo>
                  <a:cubicBezTo>
                    <a:pt x="7786" y="78"/>
                    <a:pt x="7644" y="0"/>
                    <a:pt x="7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807;p84">
              <a:extLst>
                <a:ext uri="{FF2B5EF4-FFF2-40B4-BE49-F238E27FC236}">
                  <a16:creationId xmlns:a16="http://schemas.microsoft.com/office/drawing/2014/main" id="{8767EC00-7708-4385-9246-05AEC51C0A93}"/>
                </a:ext>
              </a:extLst>
            </p:cNvPr>
            <p:cNvSpPr/>
            <p:nvPr/>
          </p:nvSpPr>
          <p:spPr>
            <a:xfrm>
              <a:off x="3017166" y="3216013"/>
              <a:ext cx="231093" cy="369812"/>
            </a:xfrm>
            <a:custGeom>
              <a:avLst/>
              <a:gdLst/>
              <a:ahLst/>
              <a:cxnLst/>
              <a:rect l="l" t="t" r="r" b="b"/>
              <a:pathLst>
                <a:path w="8796" h="14076" extrusionOk="0">
                  <a:moveTo>
                    <a:pt x="7502" y="0"/>
                  </a:moveTo>
                  <a:cubicBezTo>
                    <a:pt x="7359" y="0"/>
                    <a:pt x="7217" y="78"/>
                    <a:pt x="7151" y="234"/>
                  </a:cubicBezTo>
                  <a:lnTo>
                    <a:pt x="5251" y="4646"/>
                  </a:lnTo>
                  <a:lnTo>
                    <a:pt x="472" y="5089"/>
                  </a:lnTo>
                  <a:cubicBezTo>
                    <a:pt x="132" y="5117"/>
                    <a:pt x="0" y="5533"/>
                    <a:pt x="250" y="5755"/>
                  </a:cubicBezTo>
                  <a:lnTo>
                    <a:pt x="3864" y="8925"/>
                  </a:lnTo>
                  <a:lnTo>
                    <a:pt x="2802" y="13607"/>
                  </a:lnTo>
                  <a:cubicBezTo>
                    <a:pt x="2748" y="13863"/>
                    <a:pt x="2953" y="14075"/>
                    <a:pt x="3185" y="14075"/>
                  </a:cubicBezTo>
                  <a:cubicBezTo>
                    <a:pt x="3249" y="14075"/>
                    <a:pt x="3315" y="14059"/>
                    <a:pt x="3378" y="14023"/>
                  </a:cubicBezTo>
                  <a:lnTo>
                    <a:pt x="4294" y="13475"/>
                  </a:lnTo>
                  <a:cubicBezTo>
                    <a:pt x="4425" y="8225"/>
                    <a:pt x="6867" y="4528"/>
                    <a:pt x="8795" y="2412"/>
                  </a:cubicBezTo>
                  <a:lnTo>
                    <a:pt x="7859" y="234"/>
                  </a:lnTo>
                  <a:cubicBezTo>
                    <a:pt x="7789" y="78"/>
                    <a:pt x="7646" y="0"/>
                    <a:pt x="7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35017634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54;p41">
            <a:extLst>
              <a:ext uri="{FF2B5EF4-FFF2-40B4-BE49-F238E27FC236}">
                <a16:creationId xmlns:a16="http://schemas.microsoft.com/office/drawing/2014/main" id="{5451D0F4-3E95-4DF7-8EC6-79F74560824D}"/>
              </a:ext>
            </a:extLst>
          </p:cNvPr>
          <p:cNvSpPr/>
          <p:nvPr/>
        </p:nvSpPr>
        <p:spPr>
          <a:xfrm>
            <a:off x="1038920" y="1666093"/>
            <a:ext cx="3334030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734620" y="1666093"/>
            <a:ext cx="3334030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0;p16">
            <a:extLst>
              <a:ext uri="{FF2B5EF4-FFF2-40B4-BE49-F238E27FC236}">
                <a16:creationId xmlns:a16="http://schemas.microsoft.com/office/drawing/2014/main" id="{16F04B7A-9328-4C85-8903-4946A0B1E213}"/>
              </a:ext>
            </a:extLst>
          </p:cNvPr>
          <p:cNvSpPr/>
          <p:nvPr/>
        </p:nvSpPr>
        <p:spPr>
          <a:xfrm>
            <a:off x="2786480" y="299555"/>
            <a:ext cx="357104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7" name="Google Shape;463;p41">
            <a:extLst>
              <a:ext uri="{FF2B5EF4-FFF2-40B4-BE49-F238E27FC236}">
                <a16:creationId xmlns:a16="http://schemas.microsoft.com/office/drawing/2014/main" id="{2E2C97F0-5543-4005-8A7E-C7C7E721DE5E}"/>
              </a:ext>
            </a:extLst>
          </p:cNvPr>
          <p:cNvSpPr txBox="1">
            <a:spLocks/>
          </p:cNvSpPr>
          <p:nvPr/>
        </p:nvSpPr>
        <p:spPr>
          <a:xfrm>
            <a:off x="2938415" y="330905"/>
            <a:ext cx="326717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Identifying paths</a:t>
            </a:r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9166" y="998499"/>
                <a:ext cx="7085669" cy="45720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is a cycloid. This was hinted at from our period analysis. Also, we derived the </a:t>
                </a:r>
                <a:r>
                  <a:rPr lang="en-US" dirty="0" err="1">
                    <a:solidFill>
                      <a:schemeClr val="bg1"/>
                    </a:solidFill>
                    <a:latin typeface="Barlow" panose="00000500000000000000" pitchFamily="2" charset="0"/>
                  </a:rPr>
                  <a:t>EoM</a:t>
                </a:r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166" y="998499"/>
                <a:ext cx="7085669" cy="457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0528EABE-9CE6-41D3-8784-8DC586EF70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089" r="22845"/>
          <a:stretch/>
        </p:blipFill>
        <p:spPr>
          <a:xfrm>
            <a:off x="1199844" y="1806753"/>
            <a:ext cx="3012181" cy="2834640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F242BA29-33DC-46FD-BB0B-1EAB9DF1AD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171" r="22683"/>
          <a:stretch/>
        </p:blipFill>
        <p:spPr>
          <a:xfrm>
            <a:off x="4898105" y="1806753"/>
            <a:ext cx="300706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2025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31297" y="1085599"/>
            <a:ext cx="3922536" cy="3665973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E9F1DB32-8C9D-469F-ADED-432A1454C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067" y="1251087"/>
            <a:ext cx="3334996" cy="3334996"/>
          </a:xfrm>
          <a:prstGeom prst="rect">
            <a:avLst/>
          </a:prstGeom>
        </p:spPr>
      </p:pic>
      <p:sp>
        <p:nvSpPr>
          <p:cNvPr id="6" name="Google Shape;150;p16">
            <a:extLst>
              <a:ext uri="{FF2B5EF4-FFF2-40B4-BE49-F238E27FC236}">
                <a16:creationId xmlns:a16="http://schemas.microsoft.com/office/drawing/2014/main" id="{A49714ED-AF09-4A78-BCCF-94A7BBC0244D}"/>
              </a:ext>
            </a:extLst>
          </p:cNvPr>
          <p:cNvSpPr/>
          <p:nvPr/>
        </p:nvSpPr>
        <p:spPr>
          <a:xfrm>
            <a:off x="2786480" y="299555"/>
            <a:ext cx="357104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8" name="Google Shape;463;p41">
            <a:extLst>
              <a:ext uri="{FF2B5EF4-FFF2-40B4-BE49-F238E27FC236}">
                <a16:creationId xmlns:a16="http://schemas.microsoft.com/office/drawing/2014/main" id="{110BE763-326D-430A-8A51-E326AAAB333C}"/>
              </a:ext>
            </a:extLst>
          </p:cNvPr>
          <p:cNvSpPr txBox="1">
            <a:spLocks/>
          </p:cNvSpPr>
          <p:nvPr/>
        </p:nvSpPr>
        <p:spPr>
          <a:xfrm>
            <a:off x="2938415" y="330905"/>
            <a:ext cx="326717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Identifying paths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4896043" y="1462211"/>
                <a:ext cx="3622315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2400" b="1" dirty="0" smtClean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GB" sz="2400" b="1" dirty="0" smtClean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is a cardioid with parametric equation: </a:t>
                </a:r>
              </a:p>
              <a:p>
                <a:endParaRPr lang="en-GB" sz="2400" b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BH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𝓵</m:t>
                      </m:r>
                      <m:r>
                        <a:rPr lang="ar-BH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BH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ar-BH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ar-BH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ar-BH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r>
                            <a:rPr lang="ar-BH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lang="ar-BH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ar-BH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ar-BH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ar-BH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r>
                            <a:rPr lang="ar-BH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lang="ar-BH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 smtClean="0"/>
              </a:p>
              <a:p>
                <a:endParaRPr lang="en-GB" sz="2400" dirty="0"/>
              </a:p>
              <a:p>
                <a:r>
                  <a:rPr lang="en-GB" sz="2400" b="1" dirty="0" smtClean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sz="2400" dirty="0" smtClean="0"/>
                  <a:t> </a:t>
                </a:r>
                <a:r>
                  <a:rPr lang="en-GB" sz="2400" b="1" dirty="0" smtClean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a parabola, which we were given. </a:t>
                </a:r>
                <a:endParaRPr lang="en-GB" sz="2400" dirty="0" smtClean="0"/>
              </a:p>
              <a:p>
                <a:endParaRPr lang="en-GB" sz="2400" dirty="0"/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6043" y="1462211"/>
                <a:ext cx="3622315" cy="3046988"/>
              </a:xfrm>
              <a:prstGeom prst="rect">
                <a:avLst/>
              </a:prstGeom>
              <a:blipFill>
                <a:blip r:embed="rId4"/>
                <a:stretch>
                  <a:fillRect l="-2525" t="-1600" r="-40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34220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A linear damping force was added: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GB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acc>
                      <m:accPr>
                        <m:chr m:val="̇"/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</m:oMath>
                </a14:m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We observed underdamped, overdamped &amp; critically damped motion.</a:t>
                </a:r>
              </a:p>
            </p:txBody>
          </p:sp>
        </mc:Choice>
        <mc:Fallback xmlns="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  <a:blipFill>
                <a:blip r:embed="rId3"/>
                <a:stretch>
                  <a:fillRect l="-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1498640" y="277391"/>
            <a:ext cx="6321397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1411301" y="341147"/>
            <a:ext cx="6321398" cy="368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Adding Damping &amp; Driving Forces</a:t>
            </a:r>
          </a:p>
        </p:txBody>
      </p:sp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013CDF91-E86D-4E2E-8CB5-72F356383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776" y="1401437"/>
            <a:ext cx="5593414" cy="28549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27340" y="1479888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>
                    <a:solidFill>
                      <a:schemeClr val="bg1"/>
                    </a:solidFill>
                  </a:rPr>
                  <a:t>Damping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)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7340" y="1479888"/>
                <a:ext cx="2742600" cy="365700"/>
              </a:xfrm>
              <a:prstGeom prst="rect">
                <a:avLst/>
              </a:prstGeom>
              <a:blipFill>
                <a:blip r:embed="rId5"/>
                <a:stretch>
                  <a:fillRect t="-38333" b="-6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88446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610732" y="1085600"/>
            <a:ext cx="3922536" cy="3665973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0;p16">
            <a:extLst>
              <a:ext uri="{FF2B5EF4-FFF2-40B4-BE49-F238E27FC236}">
                <a16:creationId xmlns:a16="http://schemas.microsoft.com/office/drawing/2014/main" id="{F79D5AE5-B475-4245-A1E6-7BC85F50B806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463;p41">
                <a:extLst>
                  <a:ext uri="{FF2B5EF4-FFF2-40B4-BE49-F238E27FC236}">
                    <a16:creationId xmlns:a16="http://schemas.microsoft.com/office/drawing/2014/main" id="{94AE3756-FACF-4A6F-AD25-38BD28C325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8850" y="330905"/>
                <a:ext cx="3746301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accent2"/>
                    </a:solidFill>
                  </a:rPr>
                  <a:t>Damping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8" name="Google Shape;463;p41">
                <a:extLst>
                  <a:ext uri="{FF2B5EF4-FFF2-40B4-BE49-F238E27FC236}">
                    <a16:creationId xmlns:a16="http://schemas.microsoft.com/office/drawing/2014/main" id="{94AE3756-FACF-4A6F-AD25-38BD28C32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850" y="330905"/>
                <a:ext cx="3746301" cy="457200"/>
              </a:xfrm>
              <a:prstGeom prst="rect">
                <a:avLst/>
              </a:prstGeom>
              <a:blipFill>
                <a:blip r:embed="rId3"/>
                <a:stretch>
                  <a:fillRect t="-20000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4D99436B-3452-4667-8A28-849D60FA1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220" y="1249806"/>
            <a:ext cx="3337560" cy="333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240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same results were obtained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27340" y="1579762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>
                    <a:solidFill>
                      <a:schemeClr val="bg1"/>
                    </a:solidFill>
                  </a:rPr>
                  <a:t>Damping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" dirty="0">
                    <a:solidFill>
                      <a:schemeClr val="bg1"/>
                    </a:solidFill>
                  </a:rPr>
                  <a:t>)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7340" y="1579762"/>
                <a:ext cx="2742600" cy="365700"/>
              </a:xfrm>
              <a:prstGeom prst="rect">
                <a:avLst/>
              </a:prstGeom>
              <a:blipFill>
                <a:blip r:embed="rId4"/>
                <a:stretch>
                  <a:fillRect t="-38333" b="-6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BFDFD5BF-AF99-4FDB-9FCE-5C546A43A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779" y="1402459"/>
            <a:ext cx="5589409" cy="2852928"/>
          </a:xfrm>
          <a:prstGeom prst="rect">
            <a:avLst/>
          </a:prstGeom>
        </p:spPr>
      </p:pic>
      <p:sp>
        <p:nvSpPr>
          <p:cNvPr id="20" name="Google Shape;150;p16">
            <a:extLst>
              <a:ext uri="{FF2B5EF4-FFF2-40B4-BE49-F238E27FC236}">
                <a16:creationId xmlns:a16="http://schemas.microsoft.com/office/drawing/2014/main" id="{617A5C10-7737-4557-9238-6D9C75AD3BFD}"/>
              </a:ext>
            </a:extLst>
          </p:cNvPr>
          <p:cNvSpPr/>
          <p:nvPr/>
        </p:nvSpPr>
        <p:spPr>
          <a:xfrm>
            <a:off x="1498640" y="277391"/>
            <a:ext cx="6321397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22" name="Google Shape;463;p41">
            <a:extLst>
              <a:ext uri="{FF2B5EF4-FFF2-40B4-BE49-F238E27FC236}">
                <a16:creationId xmlns:a16="http://schemas.microsoft.com/office/drawing/2014/main" id="{FB0F43C6-F63F-4B93-8280-5CDB8CBCE481}"/>
              </a:ext>
            </a:extLst>
          </p:cNvPr>
          <p:cNvSpPr txBox="1">
            <a:spLocks/>
          </p:cNvSpPr>
          <p:nvPr/>
        </p:nvSpPr>
        <p:spPr>
          <a:xfrm>
            <a:off x="1411301" y="341147"/>
            <a:ext cx="6321398" cy="368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Adding Damping &amp; Driving Forces</a:t>
            </a:r>
          </a:p>
        </p:txBody>
      </p:sp>
    </p:spTree>
    <p:extLst>
      <p:ext uri="{BB962C8B-B14F-4D97-AF65-F5344CB8AC3E}">
        <p14:creationId xmlns:p14="http://schemas.microsoft.com/office/powerpoint/2010/main" val="27442621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150;p16">
            <a:extLst>
              <a:ext uri="{FF2B5EF4-FFF2-40B4-BE49-F238E27FC236}">
                <a16:creationId xmlns:a16="http://schemas.microsoft.com/office/drawing/2014/main" id="{67DAB3E3-7290-44B9-9DAC-63A7C6DD86C4}"/>
              </a:ext>
            </a:extLst>
          </p:cNvPr>
          <p:cNvSpPr/>
          <p:nvPr/>
        </p:nvSpPr>
        <p:spPr>
          <a:xfrm>
            <a:off x="2732359" y="290675"/>
            <a:ext cx="367928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grpSp>
        <p:nvGrpSpPr>
          <p:cNvPr id="363" name="Google Shape;363;p38"/>
          <p:cNvGrpSpPr/>
          <p:nvPr/>
        </p:nvGrpSpPr>
        <p:grpSpPr>
          <a:xfrm>
            <a:off x="4858550" y="1372225"/>
            <a:ext cx="3389400" cy="1321200"/>
            <a:chOff x="899950" y="1372225"/>
            <a:chExt cx="3389400" cy="1321200"/>
          </a:xfrm>
        </p:grpSpPr>
        <p:sp>
          <p:nvSpPr>
            <p:cNvPr id="364" name="Google Shape;364;p38"/>
            <p:cNvSpPr/>
            <p:nvPr/>
          </p:nvSpPr>
          <p:spPr>
            <a:xfrm>
              <a:off x="899950" y="1372225"/>
              <a:ext cx="3389400" cy="1321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5" name="Google Shape;365;p38"/>
            <p:cNvGrpSpPr/>
            <p:nvPr/>
          </p:nvGrpSpPr>
          <p:grpSpPr>
            <a:xfrm>
              <a:off x="3638442" y="1532885"/>
              <a:ext cx="420286" cy="106769"/>
              <a:chOff x="2098350" y="467225"/>
              <a:chExt cx="817200" cy="207600"/>
            </a:xfrm>
          </p:grpSpPr>
          <p:sp>
            <p:nvSpPr>
              <p:cNvPr id="366" name="Google Shape;366;p38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8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8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9" name="Google Shape;369;p38"/>
            <p:cNvGrpSpPr/>
            <p:nvPr/>
          </p:nvGrpSpPr>
          <p:grpSpPr>
            <a:xfrm>
              <a:off x="3893514" y="2375957"/>
              <a:ext cx="395836" cy="317468"/>
              <a:chOff x="7773503" y="3987878"/>
              <a:chExt cx="395836" cy="317468"/>
            </a:xfrm>
          </p:grpSpPr>
          <p:sp>
            <p:nvSpPr>
              <p:cNvPr id="370" name="Google Shape;370;p38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8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2" name="Google Shape;372;p38"/>
          <p:cNvGrpSpPr/>
          <p:nvPr/>
        </p:nvGrpSpPr>
        <p:grpSpPr>
          <a:xfrm>
            <a:off x="4858550" y="3011725"/>
            <a:ext cx="3389400" cy="1321200"/>
            <a:chOff x="899950" y="1372225"/>
            <a:chExt cx="3389400" cy="1321200"/>
          </a:xfrm>
        </p:grpSpPr>
        <p:sp>
          <p:nvSpPr>
            <p:cNvPr id="373" name="Google Shape;373;p38"/>
            <p:cNvSpPr/>
            <p:nvPr/>
          </p:nvSpPr>
          <p:spPr>
            <a:xfrm>
              <a:off x="899950" y="1372225"/>
              <a:ext cx="3389400" cy="1321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4" name="Google Shape;374;p38"/>
            <p:cNvGrpSpPr/>
            <p:nvPr/>
          </p:nvGrpSpPr>
          <p:grpSpPr>
            <a:xfrm>
              <a:off x="3638442" y="1532885"/>
              <a:ext cx="420286" cy="106769"/>
              <a:chOff x="2098350" y="467225"/>
              <a:chExt cx="817200" cy="207600"/>
            </a:xfrm>
          </p:grpSpPr>
          <p:sp>
            <p:nvSpPr>
              <p:cNvPr id="375" name="Google Shape;375;p38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8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8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8" name="Google Shape;378;p38"/>
            <p:cNvGrpSpPr/>
            <p:nvPr/>
          </p:nvGrpSpPr>
          <p:grpSpPr>
            <a:xfrm>
              <a:off x="3893514" y="2375957"/>
              <a:ext cx="395836" cy="317468"/>
              <a:chOff x="7773503" y="3987878"/>
              <a:chExt cx="395836" cy="317468"/>
            </a:xfrm>
          </p:grpSpPr>
          <p:sp>
            <p:nvSpPr>
              <p:cNvPr id="379" name="Google Shape;379;p38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8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1" name="Google Shape;381;p38"/>
          <p:cNvGrpSpPr/>
          <p:nvPr/>
        </p:nvGrpSpPr>
        <p:grpSpPr>
          <a:xfrm>
            <a:off x="899950" y="3011725"/>
            <a:ext cx="3389400" cy="1321200"/>
            <a:chOff x="899950" y="1372225"/>
            <a:chExt cx="3389400" cy="1321200"/>
          </a:xfrm>
        </p:grpSpPr>
        <p:sp>
          <p:nvSpPr>
            <p:cNvPr id="382" name="Google Shape;382;p38"/>
            <p:cNvSpPr/>
            <p:nvPr/>
          </p:nvSpPr>
          <p:spPr>
            <a:xfrm>
              <a:off x="899950" y="1372225"/>
              <a:ext cx="3389400" cy="1321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3" name="Google Shape;383;p38"/>
            <p:cNvGrpSpPr/>
            <p:nvPr/>
          </p:nvGrpSpPr>
          <p:grpSpPr>
            <a:xfrm>
              <a:off x="3638442" y="1532885"/>
              <a:ext cx="420286" cy="106769"/>
              <a:chOff x="2098350" y="467225"/>
              <a:chExt cx="817200" cy="207600"/>
            </a:xfrm>
          </p:grpSpPr>
          <p:sp>
            <p:nvSpPr>
              <p:cNvPr id="384" name="Google Shape;384;p38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8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8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7" name="Google Shape;387;p38"/>
            <p:cNvGrpSpPr/>
            <p:nvPr/>
          </p:nvGrpSpPr>
          <p:grpSpPr>
            <a:xfrm>
              <a:off x="3893514" y="2375957"/>
              <a:ext cx="395836" cy="317468"/>
              <a:chOff x="7773503" y="3987878"/>
              <a:chExt cx="395836" cy="317468"/>
            </a:xfrm>
          </p:grpSpPr>
          <p:sp>
            <p:nvSpPr>
              <p:cNvPr id="388" name="Google Shape;388;p38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8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0" name="Google Shape;390;p38"/>
          <p:cNvGrpSpPr/>
          <p:nvPr/>
        </p:nvGrpSpPr>
        <p:grpSpPr>
          <a:xfrm>
            <a:off x="899950" y="1372225"/>
            <a:ext cx="3389400" cy="1321200"/>
            <a:chOff x="899950" y="1372225"/>
            <a:chExt cx="3389400" cy="1321200"/>
          </a:xfrm>
        </p:grpSpPr>
        <p:sp>
          <p:nvSpPr>
            <p:cNvPr id="391" name="Google Shape;391;p38"/>
            <p:cNvSpPr/>
            <p:nvPr/>
          </p:nvSpPr>
          <p:spPr>
            <a:xfrm>
              <a:off x="899950" y="1372225"/>
              <a:ext cx="3389400" cy="1321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2" name="Google Shape;392;p38"/>
            <p:cNvGrpSpPr/>
            <p:nvPr/>
          </p:nvGrpSpPr>
          <p:grpSpPr>
            <a:xfrm>
              <a:off x="3638442" y="1532885"/>
              <a:ext cx="420286" cy="106769"/>
              <a:chOff x="2098350" y="467225"/>
              <a:chExt cx="817200" cy="207600"/>
            </a:xfrm>
          </p:grpSpPr>
          <p:sp>
            <p:nvSpPr>
              <p:cNvPr id="393" name="Google Shape;393;p38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8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8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" name="Google Shape;396;p38"/>
            <p:cNvGrpSpPr/>
            <p:nvPr/>
          </p:nvGrpSpPr>
          <p:grpSpPr>
            <a:xfrm>
              <a:off x="3893514" y="2375957"/>
              <a:ext cx="395836" cy="317468"/>
              <a:chOff x="7773503" y="3987878"/>
              <a:chExt cx="395836" cy="317468"/>
            </a:xfrm>
          </p:grpSpPr>
          <p:sp>
            <p:nvSpPr>
              <p:cNvPr id="397" name="Google Shape;397;p38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8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9" name="Google Shape;399;p38"/>
          <p:cNvSpPr/>
          <p:nvPr/>
        </p:nvSpPr>
        <p:spPr>
          <a:xfrm>
            <a:off x="1061600" y="3242988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8"/>
          <p:cNvSpPr/>
          <p:nvPr/>
        </p:nvSpPr>
        <p:spPr>
          <a:xfrm>
            <a:off x="5076825" y="3329425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8"/>
          <p:cNvSpPr/>
          <p:nvPr/>
        </p:nvSpPr>
        <p:spPr>
          <a:xfrm>
            <a:off x="5076825" y="1689925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8"/>
          <p:cNvSpPr/>
          <p:nvPr/>
        </p:nvSpPr>
        <p:spPr>
          <a:xfrm>
            <a:off x="1061600" y="1614075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8"/>
          <p:cNvSpPr txBox="1">
            <a:spLocks noGrp="1"/>
          </p:cNvSpPr>
          <p:nvPr>
            <p:ph type="title" idx="15"/>
          </p:nvPr>
        </p:nvSpPr>
        <p:spPr>
          <a:xfrm>
            <a:off x="2877300" y="322025"/>
            <a:ext cx="3389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Table of contents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04" name="Google Shape;404;p38"/>
          <p:cNvSpPr txBox="1">
            <a:spLocks noGrp="1"/>
          </p:cNvSpPr>
          <p:nvPr>
            <p:ph type="subTitle" idx="5"/>
          </p:nvPr>
        </p:nvSpPr>
        <p:spPr>
          <a:xfrm>
            <a:off x="1859017" y="360294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Constrained motion in 1D</a:t>
            </a:r>
          </a:p>
        </p:txBody>
      </p:sp>
      <p:sp>
        <p:nvSpPr>
          <p:cNvPr id="405" name="Google Shape;405;p38"/>
          <p:cNvSpPr txBox="1">
            <a:spLocks noGrp="1"/>
          </p:cNvSpPr>
          <p:nvPr>
            <p:ph type="title"/>
          </p:nvPr>
        </p:nvSpPr>
        <p:spPr>
          <a:xfrm>
            <a:off x="1859017" y="1611966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406" name="Google Shape;406;p38"/>
          <p:cNvSpPr txBox="1">
            <a:spLocks noGrp="1"/>
          </p:cNvSpPr>
          <p:nvPr>
            <p:ph type="subTitle" idx="1"/>
          </p:nvPr>
        </p:nvSpPr>
        <p:spPr>
          <a:xfrm>
            <a:off x="1859017" y="196989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Constrained motion</a:t>
            </a:r>
            <a:endParaRPr dirty="0"/>
          </a:p>
        </p:txBody>
      </p:sp>
      <p:sp>
        <p:nvSpPr>
          <p:cNvPr id="407" name="Google Shape;407;p38"/>
          <p:cNvSpPr txBox="1">
            <a:spLocks noGrp="1"/>
          </p:cNvSpPr>
          <p:nvPr>
            <p:ph type="title" idx="2"/>
          </p:nvPr>
        </p:nvSpPr>
        <p:spPr>
          <a:xfrm>
            <a:off x="5851935" y="1601180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Theory</a:t>
            </a:r>
            <a:endParaRPr dirty="0"/>
          </a:p>
        </p:txBody>
      </p:sp>
      <p:sp>
        <p:nvSpPr>
          <p:cNvPr id="408" name="Google Shape;408;p38"/>
          <p:cNvSpPr txBox="1">
            <a:spLocks noGrp="1"/>
          </p:cNvSpPr>
          <p:nvPr>
            <p:ph type="subTitle" idx="3"/>
          </p:nvPr>
        </p:nvSpPr>
        <p:spPr>
          <a:xfrm>
            <a:off x="5851935" y="195910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Runge-</a:t>
            </a:r>
            <a:r>
              <a:rPr lang="en-US" dirty="0" err="1"/>
              <a:t>Kutta</a:t>
            </a:r>
            <a:r>
              <a:rPr lang="en-US" dirty="0"/>
              <a:t> method (RK4)</a:t>
            </a:r>
          </a:p>
        </p:txBody>
      </p:sp>
      <p:sp>
        <p:nvSpPr>
          <p:cNvPr id="409" name="Google Shape;409;p38"/>
          <p:cNvSpPr txBox="1">
            <a:spLocks noGrp="1"/>
          </p:cNvSpPr>
          <p:nvPr>
            <p:ph type="title" idx="4"/>
          </p:nvPr>
        </p:nvSpPr>
        <p:spPr>
          <a:xfrm>
            <a:off x="1859017" y="3250929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I</a:t>
            </a:r>
            <a:endParaRPr dirty="0"/>
          </a:p>
        </p:txBody>
      </p:sp>
      <p:sp>
        <p:nvSpPr>
          <p:cNvPr id="410" name="Google Shape;410;p38"/>
          <p:cNvSpPr txBox="1">
            <a:spLocks noGrp="1"/>
          </p:cNvSpPr>
          <p:nvPr>
            <p:ph type="title" idx="6"/>
          </p:nvPr>
        </p:nvSpPr>
        <p:spPr>
          <a:xfrm>
            <a:off x="5851935" y="3253932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Part II</a:t>
            </a:r>
            <a:endParaRPr dirty="0"/>
          </a:p>
        </p:txBody>
      </p:sp>
      <p:sp>
        <p:nvSpPr>
          <p:cNvPr id="411" name="Google Shape;411;p38"/>
          <p:cNvSpPr txBox="1">
            <a:spLocks noGrp="1"/>
          </p:cNvSpPr>
          <p:nvPr>
            <p:ph type="subTitle" idx="7"/>
          </p:nvPr>
        </p:nvSpPr>
        <p:spPr>
          <a:xfrm>
            <a:off x="5851935" y="36059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Constrained motion in 2D</a:t>
            </a:r>
          </a:p>
        </p:txBody>
      </p:sp>
      <p:sp>
        <p:nvSpPr>
          <p:cNvPr id="412" name="Google Shape;412;p38"/>
          <p:cNvSpPr txBox="1">
            <a:spLocks noGrp="1"/>
          </p:cNvSpPr>
          <p:nvPr>
            <p:ph type="title" idx="8"/>
          </p:nvPr>
        </p:nvSpPr>
        <p:spPr>
          <a:xfrm>
            <a:off x="1037142" y="173316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413" name="Google Shape;413;p38"/>
          <p:cNvSpPr txBox="1">
            <a:spLocks noGrp="1"/>
          </p:cNvSpPr>
          <p:nvPr>
            <p:ph type="title" idx="9"/>
          </p:nvPr>
        </p:nvSpPr>
        <p:spPr>
          <a:xfrm>
            <a:off x="1037153" y="337213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414" name="Google Shape;414;p38"/>
          <p:cNvSpPr txBox="1">
            <a:spLocks noGrp="1"/>
          </p:cNvSpPr>
          <p:nvPr>
            <p:ph type="title" idx="14"/>
          </p:nvPr>
        </p:nvSpPr>
        <p:spPr>
          <a:xfrm>
            <a:off x="5056917" y="344854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415" name="Google Shape;415;p38"/>
          <p:cNvSpPr txBox="1">
            <a:spLocks noGrp="1"/>
          </p:cNvSpPr>
          <p:nvPr>
            <p:ph type="title" idx="13"/>
          </p:nvPr>
        </p:nvSpPr>
        <p:spPr>
          <a:xfrm>
            <a:off x="5052386" y="1798754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" grpId="0" animBg="1"/>
      <p:bldP spid="400" grpId="0" animBg="1"/>
      <p:bldP spid="401" grpId="0" animBg="1"/>
      <p:bldP spid="402" grpId="0" animBg="1"/>
      <p:bldP spid="404" grpId="0" build="p"/>
      <p:bldP spid="405" grpId="0"/>
      <p:bldP spid="406" grpId="0" build="p"/>
      <p:bldP spid="407" grpId="0"/>
      <p:bldP spid="408" grpId="0" build="p"/>
      <p:bldP spid="409" grpId="0"/>
      <p:bldP spid="410" grpId="0"/>
      <p:bldP spid="411" grpId="0" build="p"/>
      <p:bldP spid="412" grpId="0"/>
      <p:bldP spid="413" grpId="0"/>
      <p:bldP spid="414" grpId="0"/>
      <p:bldP spid="4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610732" y="1085600"/>
            <a:ext cx="3922536" cy="3665973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0;p16">
            <a:extLst>
              <a:ext uri="{FF2B5EF4-FFF2-40B4-BE49-F238E27FC236}">
                <a16:creationId xmlns:a16="http://schemas.microsoft.com/office/drawing/2014/main" id="{F79D5AE5-B475-4245-A1E6-7BC85F50B806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463;p41">
                <a:extLst>
                  <a:ext uri="{FF2B5EF4-FFF2-40B4-BE49-F238E27FC236}">
                    <a16:creationId xmlns:a16="http://schemas.microsoft.com/office/drawing/2014/main" id="{94AE3756-FACF-4A6F-AD25-38BD28C325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8850" y="330905"/>
                <a:ext cx="3746301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Raleway ExtraBold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Raleway ExtraBold"/>
                    <a:ea typeface="Raleway ExtraBold"/>
                    <a:cs typeface="Raleway ExtraBold"/>
                    <a:sym typeface="Raleway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Bebas Neue"/>
                  <a:buNone/>
                  <a:defRPr sz="3500" b="0" i="0" u="none" strike="noStrike" cap="none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r>
                  <a:rPr lang="en-US" dirty="0">
                    <a:solidFill>
                      <a:schemeClr val="accent2"/>
                    </a:solidFill>
                  </a:rPr>
                  <a:t>Damping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8" name="Google Shape;463;p41">
                <a:extLst>
                  <a:ext uri="{FF2B5EF4-FFF2-40B4-BE49-F238E27FC236}">
                    <a16:creationId xmlns:a16="http://schemas.microsoft.com/office/drawing/2014/main" id="{94AE3756-FACF-4A6F-AD25-38BD28C32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850" y="330905"/>
                <a:ext cx="3746301" cy="457200"/>
              </a:xfrm>
              <a:prstGeom prst="rect">
                <a:avLst/>
              </a:prstGeom>
              <a:blipFill>
                <a:blip r:embed="rId3"/>
                <a:stretch>
                  <a:fillRect t="-20000" b="-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6A09B8CE-A483-4F81-A49E-D9DC24547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220" y="1249806"/>
            <a:ext cx="3337560" cy="333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35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09" y="2274235"/>
                <a:ext cx="2214297" cy="212520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amplitude decreases with 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At low frequencies, both curves blow up.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There is a resonance like behavior.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09" y="2274235"/>
                <a:ext cx="2214297" cy="2125202"/>
              </a:xfrm>
              <a:prstGeom prst="rect">
                <a:avLst/>
              </a:prstGeom>
              <a:blipFill>
                <a:blip r:embed="rId3"/>
                <a:stretch>
                  <a:fillRect l="-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(Where is) Chaos</a:t>
            </a: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036" y="1583473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Driving frequency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0" name="Picture 19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7BE12C40-54E7-48B1-895A-09D6136F2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778" y="1402459"/>
            <a:ext cx="5589411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1377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At 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, both curves blow up.</a:t>
                </a:r>
              </a:p>
            </p:txBody>
          </p:sp>
        </mc:Choice>
        <mc:Fallback xmlns="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CA6CF97A-2770-427C-A970-B9380D70A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870C9E86-A55A-4584-90BC-17DAA737C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675" y="1774104"/>
            <a:ext cx="2834640" cy="2834640"/>
          </a:xfrm>
          <a:prstGeom prst="rect">
            <a:avLst/>
          </a:prstGeom>
        </p:spPr>
      </p:pic>
      <p:sp>
        <p:nvSpPr>
          <p:cNvPr id="11" name="Google Shape;150;p16">
            <a:extLst>
              <a:ext uri="{FF2B5EF4-FFF2-40B4-BE49-F238E27FC236}">
                <a16:creationId xmlns:a16="http://schemas.microsoft.com/office/drawing/2014/main" id="{4D833C4A-2124-48CF-A009-7C92BA1679B1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2" name="Google Shape;463;p41">
            <a:extLst>
              <a:ext uri="{FF2B5EF4-FFF2-40B4-BE49-F238E27FC236}">
                <a16:creationId xmlns:a16="http://schemas.microsoft.com/office/drawing/2014/main" id="{0246B631-47B2-4538-94FE-DC87129DCBD2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(Where is) Chaos</a:t>
            </a:r>
          </a:p>
        </p:txBody>
      </p:sp>
    </p:spTree>
    <p:extLst>
      <p:ext uri="{BB962C8B-B14F-4D97-AF65-F5344CB8AC3E}">
        <p14:creationId xmlns:p14="http://schemas.microsoft.com/office/powerpoint/2010/main" val="10814953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10" y="2274236"/>
                <a:ext cx="2103660" cy="198115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As we increase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, the oscillation amplitude increases.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But it blows up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is very large.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0" y="2274236"/>
                <a:ext cx="2103660" cy="1981150"/>
              </a:xfrm>
              <a:prstGeom prst="rect">
                <a:avLst/>
              </a:prstGeom>
              <a:blipFill>
                <a:blip r:embed="rId3"/>
                <a:stretch>
                  <a:fillRect l="-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036" y="1583473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Driving Amplitude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56991978-11FD-4AD3-989B-E7F75E35C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7780" y="1402459"/>
            <a:ext cx="5589410" cy="2852928"/>
          </a:xfrm>
          <a:prstGeom prst="rect">
            <a:avLst/>
          </a:prstGeom>
        </p:spPr>
      </p:pic>
      <p:sp>
        <p:nvSpPr>
          <p:cNvPr id="20" name="Google Shape;150;p16">
            <a:extLst>
              <a:ext uri="{FF2B5EF4-FFF2-40B4-BE49-F238E27FC236}">
                <a16:creationId xmlns:a16="http://schemas.microsoft.com/office/drawing/2014/main" id="{5597B9C6-69D2-4EF7-841E-F1A77B99198B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22" name="Google Shape;463;p41">
            <a:extLst>
              <a:ext uri="{FF2B5EF4-FFF2-40B4-BE49-F238E27FC236}">
                <a16:creationId xmlns:a16="http://schemas.microsoft.com/office/drawing/2014/main" id="{37D00C7D-0022-4D77-9D99-D799FB9627DE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(Where is) Chaos</a:t>
            </a:r>
          </a:p>
        </p:txBody>
      </p:sp>
    </p:spTree>
    <p:extLst>
      <p:ext uri="{BB962C8B-B14F-4D97-AF65-F5344CB8AC3E}">
        <p14:creationId xmlns:p14="http://schemas.microsoft.com/office/powerpoint/2010/main" val="41067987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causes both curves to blow up</a:t>
                </a:r>
              </a:p>
            </p:txBody>
          </p:sp>
        </mc:Choice>
        <mc:Fallback xmlns="">
          <p:sp>
            <p:nvSpPr>
              <p:cNvPr id="17" name="Google Shape;496;p42">
                <a:extLst>
                  <a:ext uri="{FF2B5EF4-FFF2-40B4-BE49-F238E27FC236}">
                    <a16:creationId xmlns:a16="http://schemas.microsoft.com/office/drawing/2014/main" id="{319ABCAE-C76C-4BD4-96D8-50784F94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14" y="998499"/>
                <a:ext cx="5760170" cy="457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B01FD1AA-64BD-4B26-BD0C-2540E4BD6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D4C6B175-7AD7-4A00-A0BE-1292E6B30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675" y="1774104"/>
            <a:ext cx="2834640" cy="2834640"/>
          </a:xfrm>
          <a:prstGeom prst="rect">
            <a:avLst/>
          </a:prstGeom>
        </p:spPr>
      </p:pic>
      <p:sp>
        <p:nvSpPr>
          <p:cNvPr id="15" name="Google Shape;150;p16">
            <a:extLst>
              <a:ext uri="{FF2B5EF4-FFF2-40B4-BE49-F238E27FC236}">
                <a16:creationId xmlns:a16="http://schemas.microsoft.com/office/drawing/2014/main" id="{A61EE028-11C1-4C28-B565-18665CD0C3CE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CC7528BB-1B7A-4870-95CB-7199B11F00F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(Where is) Chaos</a:t>
            </a:r>
          </a:p>
        </p:txBody>
      </p:sp>
    </p:spTree>
    <p:extLst>
      <p:ext uri="{BB962C8B-B14F-4D97-AF65-F5344CB8AC3E}">
        <p14:creationId xmlns:p14="http://schemas.microsoft.com/office/powerpoint/2010/main" val="28668628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468;p42">
            <a:extLst>
              <a:ext uri="{FF2B5EF4-FFF2-40B4-BE49-F238E27FC236}">
                <a16:creationId xmlns:a16="http://schemas.microsoft.com/office/drawing/2014/main" id="{3AF9D0B6-29A4-475E-9840-1D52633C8D41}"/>
              </a:ext>
            </a:extLst>
          </p:cNvPr>
          <p:cNvGrpSpPr/>
          <p:nvPr/>
        </p:nvGrpSpPr>
        <p:grpSpPr>
          <a:xfrm>
            <a:off x="2232507" y="1149359"/>
            <a:ext cx="4678985" cy="3451052"/>
            <a:chOff x="4779850" y="1805375"/>
            <a:chExt cx="3389400" cy="2499900"/>
          </a:xfrm>
        </p:grpSpPr>
        <p:sp>
          <p:nvSpPr>
            <p:cNvPr id="9" name="Google Shape;469;p42">
              <a:extLst>
                <a:ext uri="{FF2B5EF4-FFF2-40B4-BE49-F238E27FC236}">
                  <a16:creationId xmlns:a16="http://schemas.microsoft.com/office/drawing/2014/main" id="{DEC107DF-83B5-4F9B-AE07-AAAD46CFB729}"/>
                </a:ext>
              </a:extLst>
            </p:cNvPr>
            <p:cNvSpPr/>
            <p:nvPr/>
          </p:nvSpPr>
          <p:spPr>
            <a:xfrm>
              <a:off x="4779850" y="1805375"/>
              <a:ext cx="3389400" cy="24999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" name="Google Shape;470;p42">
              <a:extLst>
                <a:ext uri="{FF2B5EF4-FFF2-40B4-BE49-F238E27FC236}">
                  <a16:creationId xmlns:a16="http://schemas.microsoft.com/office/drawing/2014/main" id="{417754B6-DDFB-415E-A0A6-63E51AFAFFD6}"/>
                </a:ext>
              </a:extLst>
            </p:cNvPr>
            <p:cNvGrpSpPr/>
            <p:nvPr/>
          </p:nvGrpSpPr>
          <p:grpSpPr>
            <a:xfrm>
              <a:off x="7574962" y="1957772"/>
              <a:ext cx="420286" cy="106769"/>
              <a:chOff x="2098350" y="467225"/>
              <a:chExt cx="817200" cy="207600"/>
            </a:xfrm>
          </p:grpSpPr>
          <p:sp>
            <p:nvSpPr>
              <p:cNvPr id="14" name="Google Shape;471;p42">
                <a:extLst>
                  <a:ext uri="{FF2B5EF4-FFF2-40B4-BE49-F238E27FC236}">
                    <a16:creationId xmlns:a16="http://schemas.microsoft.com/office/drawing/2014/main" id="{67C5446F-FF09-4FDF-B746-8585BD3227BC}"/>
                  </a:ext>
                </a:extLst>
              </p:cNvPr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72;p42">
                <a:extLst>
                  <a:ext uri="{FF2B5EF4-FFF2-40B4-BE49-F238E27FC236}">
                    <a16:creationId xmlns:a16="http://schemas.microsoft.com/office/drawing/2014/main" id="{FB8352FC-5DE7-4A29-B0A3-47078B2B3075}"/>
                  </a:ext>
                </a:extLst>
              </p:cNvPr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73;p42">
                <a:extLst>
                  <a:ext uri="{FF2B5EF4-FFF2-40B4-BE49-F238E27FC236}">
                    <a16:creationId xmlns:a16="http://schemas.microsoft.com/office/drawing/2014/main" id="{66BF1E33-E559-4EB6-8D7C-35C37B6BDC9D}"/>
                  </a:ext>
                </a:extLst>
              </p:cNvPr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474;p42">
              <a:extLst>
                <a:ext uri="{FF2B5EF4-FFF2-40B4-BE49-F238E27FC236}">
                  <a16:creationId xmlns:a16="http://schemas.microsoft.com/office/drawing/2014/main" id="{06219C39-6E73-4BDD-AEAC-7138C15DC55B}"/>
                </a:ext>
              </a:extLst>
            </p:cNvPr>
            <p:cNvGrpSpPr/>
            <p:nvPr/>
          </p:nvGrpSpPr>
          <p:grpSpPr>
            <a:xfrm>
              <a:off x="7773414" y="3987807"/>
              <a:ext cx="395836" cy="317468"/>
              <a:chOff x="7773503" y="3987878"/>
              <a:chExt cx="395836" cy="317468"/>
            </a:xfrm>
          </p:grpSpPr>
          <p:sp>
            <p:nvSpPr>
              <p:cNvPr id="12" name="Google Shape;475;p42">
                <a:extLst>
                  <a:ext uri="{FF2B5EF4-FFF2-40B4-BE49-F238E27FC236}">
                    <a16:creationId xmlns:a16="http://schemas.microsoft.com/office/drawing/2014/main" id="{0FF5BDF3-0AC4-4240-A267-51EF1A063B2A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76;p42">
                <a:extLst>
                  <a:ext uri="{FF2B5EF4-FFF2-40B4-BE49-F238E27FC236}">
                    <a16:creationId xmlns:a16="http://schemas.microsoft.com/office/drawing/2014/main" id="{880182D9-9C87-47E4-B0E2-EFFBE8FD35D2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40045" y="1590584"/>
                <a:ext cx="3824743" cy="2579400"/>
              </a:xfrm>
            </p:spPr>
            <p:txBody>
              <a:bodyPr/>
              <a:lstStyle/>
              <a:p>
                <a:r>
                  <a:rPr lang="en-GB" dirty="0">
                    <a:latin typeface="Barlow" panose="00000500000000000000" pitchFamily="2" charset="0"/>
                  </a:rPr>
                  <a:t>Some “period multiplied” trajectories were found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>
                    <a:latin typeface="Barlow" panose="00000500000000000000" pitchFamily="2" charset="0"/>
                  </a:rPr>
                  <a:t>, but not for the 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GB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GB" dirty="0">
                    <a:latin typeface="Barlow" panose="00000500000000000000" pitchFamily="2" charset="0"/>
                  </a:rPr>
                  <a:t>.</a:t>
                </a:r>
              </a:p>
              <a:p>
                <a:pPr marL="127000" indent="0">
                  <a:buNone/>
                </a:pPr>
                <a:endParaRPr lang="en-GB" dirty="0">
                  <a:latin typeface="Barlow" panose="00000500000000000000" pitchFamily="2" charset="0"/>
                </a:endParaRPr>
              </a:p>
              <a:p>
                <a:r>
                  <a:rPr lang="en-GB" dirty="0">
                    <a:latin typeface="Barlow" panose="00000500000000000000" pitchFamily="2" charset="0"/>
                  </a:rPr>
                  <a:t>As far as we know, there is no chaos, at least not through the period doubling route.</a:t>
                </a:r>
              </a:p>
              <a:p>
                <a:pPr marL="127000" indent="0">
                  <a:buNone/>
                </a:pPr>
                <a:endParaRPr lang="en-GB" dirty="0">
                  <a:latin typeface="Barlow" panose="00000500000000000000" pitchFamily="2" charset="0"/>
                </a:endParaRPr>
              </a:p>
              <a:p>
                <a:r>
                  <a:rPr lang="en-GB" dirty="0">
                    <a:latin typeface="Barlow" panose="00000500000000000000" pitchFamily="2" charset="0"/>
                  </a:rPr>
                  <a:t>Needs more rigorous investigation using Lyapunov exponents. </a:t>
                </a:r>
              </a:p>
              <a:p>
                <a:pPr marL="127000" indent="0">
                  <a:buNone/>
                </a:pPr>
                <a:endParaRPr lang="en-GB" dirty="0"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40045" y="1590584"/>
                <a:ext cx="3824743" cy="2579400"/>
              </a:xfrm>
              <a:blipFill>
                <a:blip r:embed="rId2"/>
                <a:stretch>
                  <a:fillRect t="-4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150;p16">
            <a:extLst>
              <a:ext uri="{FF2B5EF4-FFF2-40B4-BE49-F238E27FC236}">
                <a16:creationId xmlns:a16="http://schemas.microsoft.com/office/drawing/2014/main" id="{3F616EE1-D18A-4EB5-9B9F-DF96C4FF3FFA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5" name="Google Shape;463;p41">
            <a:extLst>
              <a:ext uri="{FF2B5EF4-FFF2-40B4-BE49-F238E27FC236}">
                <a16:creationId xmlns:a16="http://schemas.microsoft.com/office/drawing/2014/main" id="{2D642296-19CD-435D-8E41-0B34094F1C2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 dirty="0">
                <a:solidFill>
                  <a:schemeClr val="accent2"/>
                </a:solidFill>
              </a:rPr>
              <a:t>So, is there any chaos?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232834"/>
      </p:ext>
    </p:extLst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10" y="1766323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For undamped, undriven system, the energy is almost constant.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So, energy is indeed conserved.</a:t>
            </a:r>
          </a:p>
        </p:txBody>
      </p:sp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27340" y="1579762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>
                    <a:solidFill>
                      <a:schemeClr val="bg1"/>
                    </a:solidFill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7340" y="1579762"/>
                <a:ext cx="2742600" cy="365700"/>
              </a:xfrm>
              <a:prstGeom prst="rect">
                <a:avLst/>
              </a:prstGeom>
              <a:blipFill>
                <a:blip r:embed="rId3"/>
                <a:stretch>
                  <a:fillRect t="-38333" b="-6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9231B392-5502-4E4D-857E-0CC443A86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778" y="1402459"/>
            <a:ext cx="5589410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14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10" y="1949173"/>
            <a:ext cx="2103660" cy="25265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When we add a slight damping force, the energy is quickly dissipated, which is the expected behavior.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Energy is negative because the equilibrium height is below 0.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27340" y="1546846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>
                    <a:solidFill>
                      <a:schemeClr val="bg1"/>
                    </a:solidFill>
                  </a:rPr>
                  <a:t>Damped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" dirty="0">
                    <a:solidFill>
                      <a:schemeClr val="bg1"/>
                    </a:solidFill>
                  </a:rPr>
                  <a:t>)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7340" y="1546846"/>
                <a:ext cx="2742600" cy="365700"/>
              </a:xfrm>
              <a:prstGeom prst="rect">
                <a:avLst/>
              </a:prstGeom>
              <a:blipFill>
                <a:blip r:embed="rId3"/>
                <a:stretch>
                  <a:fillRect t="-38333" b="-6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Chart, line chart&#10;&#10;Description automatically generated with medium confidence">
            <a:extLst>
              <a:ext uri="{FF2B5EF4-FFF2-40B4-BE49-F238E27FC236}">
                <a16:creationId xmlns:a16="http://schemas.microsoft.com/office/drawing/2014/main" id="{D7DE2B43-831A-4739-B2CC-B06722F60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778" y="1402459"/>
            <a:ext cx="5589410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809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In the absence of damping, energy is conserved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as well.</a:t>
                </a:r>
                <a:b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</a:br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/>
                </a:r>
                <a:b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</a:br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variation is very small and negligible.</a:t>
                </a:r>
              </a:p>
            </p:txBody>
          </p:sp>
        </mc:Choice>
        <mc:Fallback xmlns="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  <a:blipFill>
                <a:blip r:embed="rId3"/>
                <a:stretch>
                  <a:fillRect l="-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208036" y="1583473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>
                    <a:solidFill>
                      <a:schemeClr val="bg1"/>
                    </a:solidFill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8036" y="1583473"/>
                <a:ext cx="2742600" cy="365700"/>
              </a:xfrm>
              <a:prstGeom prst="rect">
                <a:avLst/>
              </a:prstGeom>
              <a:blipFill>
                <a:blip r:embed="rId4"/>
                <a:stretch>
                  <a:fillRect t="-38333" b="-6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A picture containing timeline&#10;&#10;Description automatically generated">
            <a:extLst>
              <a:ext uri="{FF2B5EF4-FFF2-40B4-BE49-F238E27FC236}">
                <a16:creationId xmlns:a16="http://schemas.microsoft.com/office/drawing/2014/main" id="{F8A2F612-4EDB-4E93-8341-7B854A69F4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778" y="1402459"/>
            <a:ext cx="5589411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3010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Similar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, the energy is quickly dissipated, reaching 0, corresponding to the equilibrium point. </a:t>
                </a:r>
              </a:p>
            </p:txBody>
          </p:sp>
        </mc:Choice>
        <mc:Fallback xmlns="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0" y="1766323"/>
                <a:ext cx="2103660" cy="2187619"/>
              </a:xfrm>
              <a:prstGeom prst="rect">
                <a:avLst/>
              </a:prstGeom>
              <a:blipFill>
                <a:blip r:embed="rId3"/>
                <a:stretch>
                  <a:fillRect l="-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27340" y="1583347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>
                    <a:solidFill>
                      <a:schemeClr val="bg1"/>
                    </a:solidFill>
                  </a:rPr>
                  <a:t>Damped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" dirty="0">
                    <a:solidFill>
                      <a:schemeClr val="bg1"/>
                    </a:solidFill>
                  </a:rPr>
                  <a:t>)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F651A135-6D41-4700-8297-8F2488591DB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7340" y="1583347"/>
                <a:ext cx="2742600" cy="365700"/>
              </a:xfrm>
              <a:prstGeom prst="rect">
                <a:avLst/>
              </a:prstGeom>
              <a:blipFill>
                <a:blip r:embed="rId4"/>
                <a:stretch>
                  <a:fillRect t="-38333" b="-6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Chart&#10;&#10;Description automatically generated with low confidence">
            <a:extLst>
              <a:ext uri="{FF2B5EF4-FFF2-40B4-BE49-F238E27FC236}">
                <a16:creationId xmlns:a16="http://schemas.microsoft.com/office/drawing/2014/main" id="{268DA659-CFA5-4A1C-9EF8-FE45F08E5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778" y="1402459"/>
            <a:ext cx="5589410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49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40"/>
          <p:cNvGrpSpPr/>
          <p:nvPr/>
        </p:nvGrpSpPr>
        <p:grpSpPr>
          <a:xfrm>
            <a:off x="2352606" y="1495876"/>
            <a:ext cx="4438800" cy="2596200"/>
            <a:chOff x="2352606" y="1495876"/>
            <a:chExt cx="4438800" cy="2596200"/>
          </a:xfrm>
        </p:grpSpPr>
        <p:sp>
          <p:nvSpPr>
            <p:cNvPr id="436" name="Google Shape;436;p40"/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40"/>
            <p:cNvGrpSpPr/>
            <p:nvPr/>
          </p:nvGrpSpPr>
          <p:grpSpPr>
            <a:xfrm>
              <a:off x="6210312" y="1648295"/>
              <a:ext cx="420286" cy="106769"/>
              <a:chOff x="2098350" y="467225"/>
              <a:chExt cx="817200" cy="207600"/>
            </a:xfrm>
          </p:grpSpPr>
          <p:sp>
            <p:nvSpPr>
              <p:cNvPr id="438" name="Google Shape;438;p40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0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0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" name="Google Shape;441;p40"/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442" name="Google Shape;442;p40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40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4" name="Google Shape;444;p40"/>
          <p:cNvSpPr/>
          <p:nvPr/>
        </p:nvSpPr>
        <p:spPr>
          <a:xfrm>
            <a:off x="4114799" y="1051424"/>
            <a:ext cx="914400" cy="914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45" name="Google Shape;445;p40"/>
          <p:cNvSpPr/>
          <p:nvPr/>
        </p:nvSpPr>
        <p:spPr>
          <a:xfrm>
            <a:off x="2517300" y="2962884"/>
            <a:ext cx="4109400" cy="5199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0"/>
          <p:cNvSpPr txBox="1">
            <a:spLocks noGrp="1"/>
          </p:cNvSpPr>
          <p:nvPr>
            <p:ph type="title"/>
          </p:nvPr>
        </p:nvSpPr>
        <p:spPr>
          <a:xfrm>
            <a:off x="2038200" y="206957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Introduction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47" name="Google Shape;447;p40"/>
          <p:cNvSpPr txBox="1">
            <a:spLocks noGrp="1"/>
          </p:cNvSpPr>
          <p:nvPr>
            <p:ph type="title" idx="2"/>
          </p:nvPr>
        </p:nvSpPr>
        <p:spPr>
          <a:xfrm>
            <a:off x="4114800" y="1326526"/>
            <a:ext cx="914400" cy="4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448" name="Google Shape;448;p40"/>
          <p:cNvSpPr txBox="1">
            <a:spLocks noGrp="1"/>
          </p:cNvSpPr>
          <p:nvPr>
            <p:ph type="subTitle" idx="1"/>
          </p:nvPr>
        </p:nvSpPr>
        <p:spPr>
          <a:xfrm>
            <a:off x="2542200" y="3039984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Constrained motion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40"/>
          <p:cNvGrpSpPr/>
          <p:nvPr/>
        </p:nvGrpSpPr>
        <p:grpSpPr>
          <a:xfrm>
            <a:off x="2352606" y="1495876"/>
            <a:ext cx="4438800" cy="2596200"/>
            <a:chOff x="2352606" y="1495876"/>
            <a:chExt cx="4438800" cy="2596200"/>
          </a:xfrm>
        </p:grpSpPr>
        <p:sp>
          <p:nvSpPr>
            <p:cNvPr id="436" name="Google Shape;436;p40"/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40"/>
            <p:cNvGrpSpPr/>
            <p:nvPr/>
          </p:nvGrpSpPr>
          <p:grpSpPr>
            <a:xfrm>
              <a:off x="6210311" y="1648295"/>
              <a:ext cx="420285" cy="106769"/>
              <a:chOff x="2098351" y="467225"/>
              <a:chExt cx="817199" cy="207600"/>
            </a:xfrm>
          </p:grpSpPr>
          <p:sp>
            <p:nvSpPr>
              <p:cNvPr id="438" name="Google Shape;438;p40"/>
              <p:cNvSpPr/>
              <p:nvPr/>
            </p:nvSpPr>
            <p:spPr>
              <a:xfrm>
                <a:off x="2098351" y="467225"/>
                <a:ext cx="207601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0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0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" name="Google Shape;441;p40"/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442" name="Google Shape;442;p40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40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4" name="Google Shape;444;p40"/>
          <p:cNvSpPr/>
          <p:nvPr/>
        </p:nvSpPr>
        <p:spPr>
          <a:xfrm>
            <a:off x="4114799" y="1051424"/>
            <a:ext cx="914400" cy="914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45" name="Google Shape;445;p40"/>
          <p:cNvSpPr/>
          <p:nvPr/>
        </p:nvSpPr>
        <p:spPr>
          <a:xfrm>
            <a:off x="2517300" y="2962884"/>
            <a:ext cx="4109400" cy="519900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0"/>
          <p:cNvSpPr txBox="1">
            <a:spLocks noGrp="1"/>
          </p:cNvSpPr>
          <p:nvPr>
            <p:ph type="title"/>
          </p:nvPr>
        </p:nvSpPr>
        <p:spPr>
          <a:xfrm>
            <a:off x="2038200" y="206957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Part II</a:t>
            </a:r>
          </a:p>
        </p:txBody>
      </p:sp>
      <p:sp>
        <p:nvSpPr>
          <p:cNvPr id="447" name="Google Shape;447;p40"/>
          <p:cNvSpPr txBox="1">
            <a:spLocks noGrp="1"/>
          </p:cNvSpPr>
          <p:nvPr>
            <p:ph type="title" idx="2"/>
          </p:nvPr>
        </p:nvSpPr>
        <p:spPr>
          <a:xfrm>
            <a:off x="4114800" y="1326526"/>
            <a:ext cx="914400" cy="4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448" name="Google Shape;448;p40"/>
          <p:cNvSpPr txBox="1">
            <a:spLocks noGrp="1"/>
          </p:cNvSpPr>
          <p:nvPr>
            <p:ph type="subTitle" idx="1"/>
          </p:nvPr>
        </p:nvSpPr>
        <p:spPr>
          <a:xfrm>
            <a:off x="2542200" y="3039984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Constrained motion in 2D</a:t>
            </a:r>
          </a:p>
        </p:txBody>
      </p:sp>
    </p:spTree>
    <p:extLst>
      <p:ext uri="{BB962C8B-B14F-4D97-AF65-F5344CB8AC3E}">
        <p14:creationId xmlns:p14="http://schemas.microsoft.com/office/powerpoint/2010/main" val="333510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10" y="2571320"/>
                <a:ext cx="2103660" cy="182811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Motion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is oscillatory. Along </a:t>
                </a:r>
                <a:r>
                  <a:rPr lang="en-GB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φ, it is periodic, but is not restricted to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π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system blows up if initial angular velocities are too high.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Odd behavior when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90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⁰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16" name="Google Shape;496;p42">
                <a:extLst>
                  <a:ext uri="{FF2B5EF4-FFF2-40B4-BE49-F238E27FC236}">
                    <a16:creationId xmlns:a16="http://schemas.microsoft.com/office/drawing/2014/main" id="{0F682C42-1879-4F1B-A94E-6B3FADA1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0" y="2571320"/>
                <a:ext cx="2103660" cy="1828116"/>
              </a:xfrm>
              <a:prstGeom prst="rect">
                <a:avLst/>
              </a:prstGeom>
              <a:blipFill>
                <a:blip r:embed="rId3"/>
                <a:stretch>
                  <a:fillRect l="-870" t="-35000" r="-11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Oscillatory motion</a:t>
            </a: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375" y="1424653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Phase space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778" y="1402459"/>
            <a:ext cx="5589410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905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These are closed circular paths. </a:t>
            </a: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4" name="Google Shape;463;p41">
            <a:extLst>
              <a:ext uri="{FF2B5EF4-FFF2-40B4-BE49-F238E27FC236}">
                <a16:creationId xmlns:a16="http://schemas.microsoft.com/office/drawing/2014/main" id="{CCC27E37-805E-48D7-BE91-62DE321CD5E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Closed paths</a:t>
            </a:r>
          </a:p>
        </p:txBody>
      </p:sp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6348CE2F-E63E-4143-88EC-ADE1FFC356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09" r="25285" b="1197"/>
          <a:stretch/>
        </p:blipFill>
        <p:spPr>
          <a:xfrm>
            <a:off x="5088344" y="1774104"/>
            <a:ext cx="2833302" cy="2834640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668F119E-D96A-4B0F-ABAD-E23E7B1BC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2518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877639" y="998499"/>
            <a:ext cx="7388721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These paths also show that simple pendulum motion can be recreated on spherical surface.</a:t>
            </a: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4" name="Google Shape;463;p41">
            <a:extLst>
              <a:ext uri="{FF2B5EF4-FFF2-40B4-BE49-F238E27FC236}">
                <a16:creationId xmlns:a16="http://schemas.microsoft.com/office/drawing/2014/main" id="{CCC27E37-805E-48D7-BE91-62DE321CD5E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Closed paths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A50F55-E9E1-4EF0-9465-FCA88C41E9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74" r="27073" b="15435"/>
          <a:stretch/>
        </p:blipFill>
        <p:spPr>
          <a:xfrm>
            <a:off x="5084759" y="1774104"/>
            <a:ext cx="2840472" cy="2834640"/>
          </a:xfrm>
          <a:prstGeom prst="rect">
            <a:avLst/>
          </a:prstGeo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1CB55963-C20C-4472-BECD-CDD854FA0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741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We obtained “Lissajous-like” paths that are closed. Not trivial to find.</a:t>
            </a: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4" name="Google Shape;463;p41">
            <a:extLst>
              <a:ext uri="{FF2B5EF4-FFF2-40B4-BE49-F238E27FC236}">
                <a16:creationId xmlns:a16="http://schemas.microsoft.com/office/drawing/2014/main" id="{CCC27E37-805E-48D7-BE91-62DE321CD5E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Closed paths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DF98A6AE-042E-4004-AA23-A23360B4C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66C2769C-6E79-4467-9464-AD7256F10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675" y="1774104"/>
            <a:ext cx="283464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369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Here are some more of them. Pretty, aren’t they?</a:t>
            </a: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4" name="Google Shape;463;p41">
            <a:extLst>
              <a:ext uri="{FF2B5EF4-FFF2-40B4-BE49-F238E27FC236}">
                <a16:creationId xmlns:a16="http://schemas.microsoft.com/office/drawing/2014/main" id="{CCC27E37-805E-48D7-BE91-62DE321CD5E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Closed paths</a:t>
            </a:r>
          </a:p>
        </p:txBody>
      </p:sp>
      <p:pic>
        <p:nvPicPr>
          <p:cNvPr id="11" name="Picture 10" descr="Chart, radar chart&#10;&#10;Description automatically generated">
            <a:extLst>
              <a:ext uri="{FF2B5EF4-FFF2-40B4-BE49-F238E27FC236}">
                <a16:creationId xmlns:a16="http://schemas.microsoft.com/office/drawing/2014/main" id="{3CEDF7A6-2AEC-4119-B63C-10B434D1E9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74" r="25530" b="6457"/>
          <a:stretch/>
        </p:blipFill>
        <p:spPr>
          <a:xfrm>
            <a:off x="5086152" y="1774104"/>
            <a:ext cx="2837686" cy="2834640"/>
          </a:xfrm>
          <a:prstGeom prst="rect">
            <a:avLst/>
          </a:prstGeom>
        </p:spPr>
      </p:pic>
      <p:pic>
        <p:nvPicPr>
          <p:cNvPr id="12" name="Picture 11" descr="A picture containing accessory, umbrella&#10;&#10;Description automatically generated">
            <a:extLst>
              <a:ext uri="{FF2B5EF4-FFF2-40B4-BE49-F238E27FC236}">
                <a16:creationId xmlns:a16="http://schemas.microsoft.com/office/drawing/2014/main" id="{18BBDE09-7ED3-4B0A-8304-3D9EB92221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48" t="311" r="26585" b="8207"/>
          <a:stretch/>
        </p:blipFill>
        <p:spPr>
          <a:xfrm>
            <a:off x="1319163" y="1774104"/>
            <a:ext cx="2832977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5625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Some extra ones, in case you’re not yet satisfied.</a:t>
            </a: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4" name="Google Shape;463;p41">
            <a:extLst>
              <a:ext uri="{FF2B5EF4-FFF2-40B4-BE49-F238E27FC236}">
                <a16:creationId xmlns:a16="http://schemas.microsoft.com/office/drawing/2014/main" id="{CCC27E37-805E-48D7-BE91-62DE321CD5EA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Closed paths</a:t>
            </a:r>
          </a:p>
        </p:txBody>
      </p:sp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E1E4CD61-0F74-447A-9906-AC21D91C1D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16" t="1625" r="26635" b="5786"/>
          <a:stretch/>
        </p:blipFill>
        <p:spPr>
          <a:xfrm>
            <a:off x="5087675" y="1776789"/>
            <a:ext cx="2834640" cy="2829270"/>
          </a:xfrm>
          <a:prstGeom prst="rect">
            <a:avLst/>
          </a:prstGeom>
        </p:spPr>
      </p:pic>
      <p:pic>
        <p:nvPicPr>
          <p:cNvPr id="18" name="Picture 17" descr="Chart, bubble chart&#10;&#10;Description automatically generated">
            <a:extLst>
              <a:ext uri="{FF2B5EF4-FFF2-40B4-BE49-F238E27FC236}">
                <a16:creationId xmlns:a16="http://schemas.microsoft.com/office/drawing/2014/main" id="{F6B5D1C9-5208-4C35-B60A-27195A69C2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94" t="1968" r="25957" b="1968"/>
          <a:stretch/>
        </p:blipFill>
        <p:spPr>
          <a:xfrm>
            <a:off x="1317892" y="1774104"/>
            <a:ext cx="2835518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561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“Lissajous-like” figures aren’t always closed.</a:t>
            </a: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1" name="Google Shape;463;p41">
            <a:extLst>
              <a:ext uri="{FF2B5EF4-FFF2-40B4-BE49-F238E27FC236}">
                <a16:creationId xmlns:a16="http://schemas.microsoft.com/office/drawing/2014/main" id="{20D89F94-D048-480C-88F0-9225FC62A830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Lissajous-like figures</a:t>
            </a: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FFA5D1ED-D193-4A85-964D-1760DFBCBA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79" t="368" r="27317" b="9735"/>
          <a:stretch/>
        </p:blipFill>
        <p:spPr>
          <a:xfrm>
            <a:off x="1320837" y="1774104"/>
            <a:ext cx="2829628" cy="2834640"/>
          </a:xfrm>
          <a:prstGeom prst="rect">
            <a:avLst/>
          </a:prstGeom>
        </p:spPr>
      </p:pic>
      <p:pic>
        <p:nvPicPr>
          <p:cNvPr id="19" name="Picture 18" descr="A picture containing diagram&#10;&#10;Description automatically generated">
            <a:extLst>
              <a:ext uri="{FF2B5EF4-FFF2-40B4-BE49-F238E27FC236}">
                <a16:creationId xmlns:a16="http://schemas.microsoft.com/office/drawing/2014/main" id="{1564CAEB-CDE0-48AC-BB7A-BD46F13BB6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588" r="26764" b="6456"/>
          <a:stretch/>
        </p:blipFill>
        <p:spPr>
          <a:xfrm>
            <a:off x="5090585" y="1774104"/>
            <a:ext cx="28288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104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“Lissajous-like” figures is open to interpretations.</a:t>
            </a:r>
          </a:p>
        </p:txBody>
      </p:sp>
      <p:pic>
        <p:nvPicPr>
          <p:cNvPr id="14" name="Picture 13" descr="A picture containing chart&#10;&#10;Description automatically generated">
            <a:extLst>
              <a:ext uri="{FF2B5EF4-FFF2-40B4-BE49-F238E27FC236}">
                <a16:creationId xmlns:a16="http://schemas.microsoft.com/office/drawing/2014/main" id="{CCD25521-6CA9-4053-A4B1-1ECAD5A2E3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03" r="26667" b="5574"/>
          <a:stretch/>
        </p:blipFill>
        <p:spPr>
          <a:xfrm>
            <a:off x="5089625" y="1774104"/>
            <a:ext cx="2830741" cy="2834640"/>
          </a:xfrm>
          <a:prstGeom prst="rect">
            <a:avLst/>
          </a:prstGeom>
        </p:spPr>
      </p:pic>
      <p:pic>
        <p:nvPicPr>
          <p:cNvPr id="15" name="Picture 14" descr="Chart, radar chart&#10;&#10;Description automatically generated">
            <a:extLst>
              <a:ext uri="{FF2B5EF4-FFF2-40B4-BE49-F238E27FC236}">
                <a16:creationId xmlns:a16="http://schemas.microsoft.com/office/drawing/2014/main" id="{53AE5DD9-39A8-463D-90D2-396A26306F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16" r="26505" b="6457"/>
          <a:stretch/>
        </p:blipFill>
        <p:spPr>
          <a:xfrm>
            <a:off x="1317350" y="1774104"/>
            <a:ext cx="2836602" cy="2834640"/>
          </a:xfrm>
          <a:prstGeom prst="rect">
            <a:avLst/>
          </a:prstGeom>
        </p:spPr>
      </p:pic>
      <p:sp>
        <p:nvSpPr>
          <p:cNvPr id="12" name="Google Shape;150;p16">
            <a:extLst>
              <a:ext uri="{FF2B5EF4-FFF2-40B4-BE49-F238E27FC236}">
                <a16:creationId xmlns:a16="http://schemas.microsoft.com/office/drawing/2014/main" id="{6F549A95-5BBD-42AF-8CC2-01AE07A658A3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0E5E6D8A-7968-49AC-A2F1-02C428AD2C15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Lissajous-like figures</a:t>
            </a:r>
          </a:p>
        </p:txBody>
      </p:sp>
    </p:spTree>
    <p:extLst>
      <p:ext uri="{BB962C8B-B14F-4D97-AF65-F5344CB8AC3E}">
        <p14:creationId xmlns:p14="http://schemas.microsoft.com/office/powerpoint/2010/main" val="7016540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These are some of the figures we came up with.</a:t>
            </a:r>
          </a:p>
        </p:txBody>
      </p:sp>
      <p:pic>
        <p:nvPicPr>
          <p:cNvPr id="12" name="Picture 11" descr="Diagram, engineering drawing&#10;&#10;Description automatically generated">
            <a:extLst>
              <a:ext uri="{FF2B5EF4-FFF2-40B4-BE49-F238E27FC236}">
                <a16:creationId xmlns:a16="http://schemas.microsoft.com/office/drawing/2014/main" id="{D875A0CE-DB01-4DFC-B75F-9E986F9332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36" r="26847" b="4595"/>
          <a:stretch/>
        </p:blipFill>
        <p:spPr>
          <a:xfrm>
            <a:off x="1320661" y="1774104"/>
            <a:ext cx="2829980" cy="2834640"/>
          </a:xfrm>
          <a:prstGeom prst="rect">
            <a:avLst/>
          </a:prstGeom>
        </p:spPr>
      </p:pic>
      <p:pic>
        <p:nvPicPr>
          <p:cNvPr id="18" name="Picture 17" descr="Chart, radar chart&#10;&#10;Description automatically generated">
            <a:extLst>
              <a:ext uri="{FF2B5EF4-FFF2-40B4-BE49-F238E27FC236}">
                <a16:creationId xmlns:a16="http://schemas.microsoft.com/office/drawing/2014/main" id="{D1E85CCE-520D-4B6B-BA2D-666AE9FF4A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654" r="26667" b="6457"/>
          <a:stretch/>
        </p:blipFill>
        <p:spPr>
          <a:xfrm>
            <a:off x="5089657" y="1774104"/>
            <a:ext cx="2830677" cy="2834640"/>
          </a:xfrm>
          <a:prstGeom prst="rect">
            <a:avLst/>
          </a:prstGeom>
        </p:spPr>
      </p:pic>
      <p:sp>
        <p:nvSpPr>
          <p:cNvPr id="14" name="Google Shape;150;p16">
            <a:extLst>
              <a:ext uri="{FF2B5EF4-FFF2-40B4-BE49-F238E27FC236}">
                <a16:creationId xmlns:a16="http://schemas.microsoft.com/office/drawing/2014/main" id="{82168AB3-7A78-4C67-94FB-C545375CCE63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5" name="Google Shape;463;p41">
            <a:extLst>
              <a:ext uri="{FF2B5EF4-FFF2-40B4-BE49-F238E27FC236}">
                <a16:creationId xmlns:a16="http://schemas.microsoft.com/office/drawing/2014/main" id="{A9BCF65A-907F-4167-B4C3-3429C2DE33E8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Lissajous-like figures</a:t>
            </a:r>
          </a:p>
        </p:txBody>
      </p:sp>
    </p:spTree>
    <p:extLst>
      <p:ext uri="{BB962C8B-B14F-4D97-AF65-F5344CB8AC3E}">
        <p14:creationId xmlns:p14="http://schemas.microsoft.com/office/powerpoint/2010/main" val="18231096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50;p16">
            <a:extLst>
              <a:ext uri="{FF2B5EF4-FFF2-40B4-BE49-F238E27FC236}">
                <a16:creationId xmlns:a16="http://schemas.microsoft.com/office/drawing/2014/main" id="{016EB65F-43DB-404A-AA28-FB4C788210B6}"/>
              </a:ext>
            </a:extLst>
          </p:cNvPr>
          <p:cNvSpPr/>
          <p:nvPr/>
        </p:nvSpPr>
        <p:spPr>
          <a:xfrm>
            <a:off x="132570" y="216523"/>
            <a:ext cx="4206239" cy="955040"/>
          </a:xfrm>
          <a:prstGeom prst="roundRect">
            <a:avLst>
              <a:gd name="adj" fmla="val 25532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17" name="Google Shape;463;p41">
            <a:extLst>
              <a:ext uri="{FF2B5EF4-FFF2-40B4-BE49-F238E27FC236}">
                <a16:creationId xmlns:a16="http://schemas.microsoft.com/office/drawing/2014/main" id="{1D37D815-9148-4293-BC73-BA37EA287A7D}"/>
              </a:ext>
            </a:extLst>
          </p:cNvPr>
          <p:cNvSpPr txBox="1">
            <a:spLocks/>
          </p:cNvSpPr>
          <p:nvPr/>
        </p:nvSpPr>
        <p:spPr>
          <a:xfrm>
            <a:off x="352055" y="465443"/>
            <a:ext cx="376726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rgbClr val="010109"/>
                </a:solidFill>
              </a:rPr>
              <a:t>Where can you see constrained motion?</a:t>
            </a:r>
          </a:p>
        </p:txBody>
      </p:sp>
      <p:sp>
        <p:nvSpPr>
          <p:cNvPr id="19" name="Google Shape;436;p40">
            <a:extLst>
              <a:ext uri="{FF2B5EF4-FFF2-40B4-BE49-F238E27FC236}">
                <a16:creationId xmlns:a16="http://schemas.microsoft.com/office/drawing/2014/main" id="{65BF0BDB-C140-469D-B3EE-6270EAC5A36F}"/>
              </a:ext>
            </a:extLst>
          </p:cNvPr>
          <p:cNvSpPr/>
          <p:nvPr/>
        </p:nvSpPr>
        <p:spPr>
          <a:xfrm>
            <a:off x="644863" y="1342390"/>
            <a:ext cx="3181651" cy="2252854"/>
          </a:xfrm>
          <a:prstGeom prst="roundRect">
            <a:avLst>
              <a:gd name="adj" fmla="val 7128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10109"/>
              </a:solidFill>
            </a:endParaRPr>
          </a:p>
        </p:txBody>
      </p:sp>
      <p:sp>
        <p:nvSpPr>
          <p:cNvPr id="23" name="Google Shape;496;p42">
            <a:extLst>
              <a:ext uri="{FF2B5EF4-FFF2-40B4-BE49-F238E27FC236}">
                <a16:creationId xmlns:a16="http://schemas.microsoft.com/office/drawing/2014/main" id="{D3165213-CCC6-460A-8C60-3947720E7958}"/>
              </a:ext>
            </a:extLst>
          </p:cNvPr>
          <p:cNvSpPr txBox="1">
            <a:spLocks/>
          </p:cNvSpPr>
          <p:nvPr/>
        </p:nvSpPr>
        <p:spPr>
          <a:xfrm>
            <a:off x="668573" y="1277621"/>
            <a:ext cx="3134230" cy="23823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rgbClr val="010109"/>
                </a:solidFill>
                <a:latin typeface="Barlow" panose="00000500000000000000" pitchFamily="2" charset="0"/>
              </a:rPr>
              <a:t>Constrained motion is everywhere!</a:t>
            </a:r>
          </a:p>
          <a:p>
            <a:r>
              <a:rPr lang="en-US" b="1" dirty="0">
                <a:solidFill>
                  <a:srgbClr val="010109"/>
                </a:solidFill>
                <a:latin typeface="Barlow" panose="00000500000000000000" pitchFamily="2" charset="0"/>
              </a:rPr>
              <a:t/>
            </a:r>
            <a:br>
              <a:rPr lang="en-US" b="1" dirty="0">
                <a:solidFill>
                  <a:srgbClr val="010109"/>
                </a:solidFill>
                <a:latin typeface="Barlow" panose="00000500000000000000" pitchFamily="2" charset="0"/>
              </a:rPr>
            </a:br>
            <a:r>
              <a:rPr lang="en-US" b="1" dirty="0">
                <a:solidFill>
                  <a:srgbClr val="010109"/>
                </a:solidFill>
                <a:latin typeface="Barlow" panose="00000500000000000000" pitchFamily="2" charset="0"/>
              </a:rPr>
              <a:t>If you ever rode on a roller coaster, or tried ice skating, you know how frightening it can be.</a:t>
            </a:r>
            <a:br>
              <a:rPr lang="en-US" b="1" dirty="0">
                <a:solidFill>
                  <a:srgbClr val="010109"/>
                </a:solidFill>
                <a:latin typeface="Barlow" panose="00000500000000000000" pitchFamily="2" charset="0"/>
              </a:rPr>
            </a:br>
            <a:r>
              <a:rPr lang="en-US" b="1" dirty="0">
                <a:solidFill>
                  <a:srgbClr val="010109"/>
                </a:solidFill>
                <a:latin typeface="Barlow" panose="00000500000000000000" pitchFamily="2" charset="0"/>
              </a:rPr>
              <a:t/>
            </a:r>
            <a:br>
              <a:rPr lang="en-US" b="1" dirty="0">
                <a:solidFill>
                  <a:srgbClr val="010109"/>
                </a:solidFill>
                <a:latin typeface="Barlow" panose="00000500000000000000" pitchFamily="2" charset="0"/>
              </a:rPr>
            </a:br>
            <a:r>
              <a:rPr lang="en-US" b="1" dirty="0">
                <a:solidFill>
                  <a:srgbClr val="010109"/>
                </a:solidFill>
                <a:latin typeface="Barlow" panose="00000500000000000000" pitchFamily="2" charset="0"/>
              </a:rPr>
              <a:t>One way to overcome this fear is by studying constrained motion in more detail.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9" grpId="0" animBg="1"/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We can’t predict the shape from initial conditions.</a:t>
            </a:r>
          </a:p>
        </p:txBody>
      </p:sp>
      <p:pic>
        <p:nvPicPr>
          <p:cNvPr id="14" name="Picture 13" descr="Chart, radar chart&#10;&#10;Description automatically generated">
            <a:extLst>
              <a:ext uri="{FF2B5EF4-FFF2-40B4-BE49-F238E27FC236}">
                <a16:creationId xmlns:a16="http://schemas.microsoft.com/office/drawing/2014/main" id="{B63DFD99-43EA-4467-A5E9-81A3425ED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77" r="26748" b="7621"/>
          <a:stretch/>
        </p:blipFill>
        <p:spPr>
          <a:xfrm>
            <a:off x="5086983" y="1774104"/>
            <a:ext cx="2836024" cy="2834640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1C1EA2A9-AD7E-4B3D-937D-22A238A3FA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42" r="26829" b="8191"/>
          <a:stretch/>
        </p:blipFill>
        <p:spPr>
          <a:xfrm>
            <a:off x="1319253" y="1774104"/>
            <a:ext cx="2832797" cy="2834640"/>
          </a:xfrm>
          <a:prstGeom prst="rect">
            <a:avLst/>
          </a:prstGeom>
        </p:spPr>
      </p:pic>
      <p:sp>
        <p:nvSpPr>
          <p:cNvPr id="12" name="Google Shape;150;p16">
            <a:extLst>
              <a:ext uri="{FF2B5EF4-FFF2-40B4-BE49-F238E27FC236}">
                <a16:creationId xmlns:a16="http://schemas.microsoft.com/office/drawing/2014/main" id="{689EBC23-7BF0-482C-B3ED-AFE692E4AA3C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F3A32222-2FFF-4CA6-8A92-75A7A74F989E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Lissajous-like figures</a:t>
            </a:r>
          </a:p>
        </p:txBody>
      </p:sp>
    </p:spTree>
    <p:extLst>
      <p:ext uri="{BB962C8B-B14F-4D97-AF65-F5344CB8AC3E}">
        <p14:creationId xmlns:p14="http://schemas.microsoft.com/office/powerpoint/2010/main" val="11619659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7713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8909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But they’re pretty nevertheless.</a:t>
            </a:r>
          </a:p>
        </p:txBody>
      </p:sp>
      <p:pic>
        <p:nvPicPr>
          <p:cNvPr id="12" name="Picture 11" descr="Chart, radar chart&#10;&#10;Description automatically generated">
            <a:extLst>
              <a:ext uri="{FF2B5EF4-FFF2-40B4-BE49-F238E27FC236}">
                <a16:creationId xmlns:a16="http://schemas.microsoft.com/office/drawing/2014/main" id="{EC8B0E03-58AA-454E-9C59-3C58BCA73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43" r="27479" b="8576"/>
          <a:stretch/>
        </p:blipFill>
        <p:spPr>
          <a:xfrm>
            <a:off x="5093600" y="1774104"/>
            <a:ext cx="2835469" cy="2834640"/>
          </a:xfrm>
          <a:prstGeom prst="rect">
            <a:avLst/>
          </a:prstGeom>
        </p:spPr>
      </p:pic>
      <p:pic>
        <p:nvPicPr>
          <p:cNvPr id="18" name="Picture 17" descr="Chart, radar chart&#10;&#10;Description automatically generated">
            <a:extLst>
              <a:ext uri="{FF2B5EF4-FFF2-40B4-BE49-F238E27FC236}">
                <a16:creationId xmlns:a16="http://schemas.microsoft.com/office/drawing/2014/main" id="{CCF1BCD2-0573-43DD-BC70-F37694DD41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22" t="493" r="26992" b="8258"/>
          <a:stretch/>
        </p:blipFill>
        <p:spPr>
          <a:xfrm>
            <a:off x="1324882" y="1774104"/>
            <a:ext cx="2835297" cy="2834640"/>
          </a:xfrm>
          <a:prstGeom prst="rect">
            <a:avLst/>
          </a:prstGeom>
        </p:spPr>
      </p:pic>
      <p:sp>
        <p:nvSpPr>
          <p:cNvPr id="14" name="Google Shape;150;p16">
            <a:extLst>
              <a:ext uri="{FF2B5EF4-FFF2-40B4-BE49-F238E27FC236}">
                <a16:creationId xmlns:a16="http://schemas.microsoft.com/office/drawing/2014/main" id="{ADC24992-9BCF-4B74-9DF1-2AB77243DCEA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5" name="Google Shape;463;p41">
            <a:extLst>
              <a:ext uri="{FF2B5EF4-FFF2-40B4-BE49-F238E27FC236}">
                <a16:creationId xmlns:a16="http://schemas.microsoft.com/office/drawing/2014/main" id="{398BE0B1-3DB1-43F7-8316-799BAECC7D6E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Lissajous-like figures</a:t>
            </a:r>
          </a:p>
        </p:txBody>
      </p:sp>
    </p:spTree>
    <p:extLst>
      <p:ext uri="{BB962C8B-B14F-4D97-AF65-F5344CB8AC3E}">
        <p14:creationId xmlns:p14="http://schemas.microsoft.com/office/powerpoint/2010/main" val="26054919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3103001" y="1812596"/>
            <a:ext cx="2928590" cy="2936807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03471" y="1812596"/>
            <a:ext cx="2928590" cy="2936807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Here are some moving ones for your enjoyment.</a:t>
            </a:r>
          </a:p>
        </p:txBody>
      </p:sp>
      <p:sp>
        <p:nvSpPr>
          <p:cNvPr id="14" name="Google Shape;454;p41">
            <a:extLst>
              <a:ext uri="{FF2B5EF4-FFF2-40B4-BE49-F238E27FC236}">
                <a16:creationId xmlns:a16="http://schemas.microsoft.com/office/drawing/2014/main" id="{A9D6C8A9-87C1-4727-BB26-E7CAA6B8892A}"/>
              </a:ext>
            </a:extLst>
          </p:cNvPr>
          <p:cNvSpPr/>
          <p:nvPr/>
        </p:nvSpPr>
        <p:spPr>
          <a:xfrm>
            <a:off x="6096226" y="1812596"/>
            <a:ext cx="2928590" cy="2936807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Picture 1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1A385B3-0732-4997-9B9C-D0ED22199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272" y="1945975"/>
            <a:ext cx="2670048" cy="2670048"/>
          </a:xfrm>
          <a:prstGeom prst="rect">
            <a:avLst/>
          </a:prstGeom>
        </p:spPr>
      </p:pic>
      <p:pic>
        <p:nvPicPr>
          <p:cNvPr id="20" name="Picture 19" descr="A picture containing diagram&#10;&#10;Description automatically generated">
            <a:extLst>
              <a:ext uri="{FF2B5EF4-FFF2-40B4-BE49-F238E27FC236}">
                <a16:creationId xmlns:a16="http://schemas.microsoft.com/office/drawing/2014/main" id="{7E55B1B4-A9BC-4260-B328-CB8DE3CB6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497" y="1945975"/>
            <a:ext cx="2670048" cy="2670048"/>
          </a:xfrm>
          <a:prstGeom prst="rect">
            <a:avLst/>
          </a:prstGeom>
        </p:spPr>
      </p:pic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5396F513-D95D-4E01-9CE7-932CAFF42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742" y="1945975"/>
            <a:ext cx="2670048" cy="2670048"/>
          </a:xfrm>
          <a:prstGeom prst="rect">
            <a:avLst/>
          </a:prstGeom>
        </p:spPr>
      </p:pic>
      <p:sp>
        <p:nvSpPr>
          <p:cNvPr id="12" name="Google Shape;150;p16">
            <a:extLst>
              <a:ext uri="{FF2B5EF4-FFF2-40B4-BE49-F238E27FC236}">
                <a16:creationId xmlns:a16="http://schemas.microsoft.com/office/drawing/2014/main" id="{C8A98F09-509B-47F0-B998-164410E2D4F0}"/>
              </a:ext>
            </a:extLst>
          </p:cNvPr>
          <p:cNvSpPr/>
          <p:nvPr/>
        </p:nvSpPr>
        <p:spPr>
          <a:xfrm>
            <a:off x="2490439" y="299555"/>
            <a:ext cx="4163122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5" name="Google Shape;463;p41">
            <a:extLst>
              <a:ext uri="{FF2B5EF4-FFF2-40B4-BE49-F238E27FC236}">
                <a16:creationId xmlns:a16="http://schemas.microsoft.com/office/drawing/2014/main" id="{FBEACFF4-88FA-49F6-A2AD-DBAE150D4A70}"/>
              </a:ext>
            </a:extLst>
          </p:cNvPr>
          <p:cNvSpPr txBox="1">
            <a:spLocks/>
          </p:cNvSpPr>
          <p:nvPr/>
        </p:nvSpPr>
        <p:spPr>
          <a:xfrm>
            <a:off x="2605795" y="330905"/>
            <a:ext cx="3932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Lissajous-like figures</a:t>
            </a:r>
          </a:p>
        </p:txBody>
      </p:sp>
    </p:spTree>
    <p:extLst>
      <p:ext uri="{BB962C8B-B14F-4D97-AF65-F5344CB8AC3E}">
        <p14:creationId xmlns:p14="http://schemas.microsoft.com/office/powerpoint/2010/main" val="31986227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7713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8909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Adding damping gave us the expected over/under-damped behaviors.</a:t>
            </a:r>
          </a:p>
        </p:txBody>
      </p:sp>
      <p:sp>
        <p:nvSpPr>
          <p:cNvPr id="13" name="Google Shape;150;p16">
            <a:extLst>
              <a:ext uri="{FF2B5EF4-FFF2-40B4-BE49-F238E27FC236}">
                <a16:creationId xmlns:a16="http://schemas.microsoft.com/office/drawing/2014/main" id="{13DFF25F-E2D3-4D4B-B779-B09D010B0537}"/>
              </a:ext>
            </a:extLst>
          </p:cNvPr>
          <p:cNvSpPr/>
          <p:nvPr/>
        </p:nvSpPr>
        <p:spPr>
          <a:xfrm>
            <a:off x="2222810" y="299555"/>
            <a:ext cx="469838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1" name="Google Shape;463;p41">
            <a:extLst>
              <a:ext uri="{FF2B5EF4-FFF2-40B4-BE49-F238E27FC236}">
                <a16:creationId xmlns:a16="http://schemas.microsoft.com/office/drawing/2014/main" id="{20D89F94-D048-480C-88F0-9225FC62A830}"/>
              </a:ext>
            </a:extLst>
          </p:cNvPr>
          <p:cNvSpPr txBox="1">
            <a:spLocks/>
          </p:cNvSpPr>
          <p:nvPr/>
        </p:nvSpPr>
        <p:spPr>
          <a:xfrm>
            <a:off x="2297152" y="330905"/>
            <a:ext cx="454969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Adding damping effect</a:t>
            </a:r>
          </a:p>
        </p:txBody>
      </p:sp>
      <p:pic>
        <p:nvPicPr>
          <p:cNvPr id="14" name="Picture 13" descr="Diagram, engineering drawing&#10;&#10;Description automatically generated">
            <a:extLst>
              <a:ext uri="{FF2B5EF4-FFF2-40B4-BE49-F238E27FC236}">
                <a16:creationId xmlns:a16="http://schemas.microsoft.com/office/drawing/2014/main" id="{A055D6B4-88D0-42CB-92A5-1D474BF8A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210" y="1774104"/>
            <a:ext cx="2834640" cy="2834640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A5819E5E-BF74-489D-8082-F9EEBC9A42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28" r="23496"/>
          <a:stretch/>
        </p:blipFill>
        <p:spPr>
          <a:xfrm>
            <a:off x="5194136" y="1774104"/>
            <a:ext cx="2634397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173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3889405" y="1085600"/>
            <a:ext cx="3782634" cy="3665973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0;p16">
            <a:extLst>
              <a:ext uri="{FF2B5EF4-FFF2-40B4-BE49-F238E27FC236}">
                <a16:creationId xmlns:a16="http://schemas.microsoft.com/office/drawing/2014/main" id="{9B9F6147-EBCD-4D7F-B27A-6EA65059DEC7}"/>
              </a:ext>
            </a:extLst>
          </p:cNvPr>
          <p:cNvSpPr/>
          <p:nvPr/>
        </p:nvSpPr>
        <p:spPr>
          <a:xfrm>
            <a:off x="2222810" y="299555"/>
            <a:ext cx="4698381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8" name="Google Shape;463;p41">
            <a:extLst>
              <a:ext uri="{FF2B5EF4-FFF2-40B4-BE49-F238E27FC236}">
                <a16:creationId xmlns:a16="http://schemas.microsoft.com/office/drawing/2014/main" id="{08B0D719-E738-4461-9B01-8E23AA79C93E}"/>
              </a:ext>
            </a:extLst>
          </p:cNvPr>
          <p:cNvSpPr txBox="1">
            <a:spLocks/>
          </p:cNvSpPr>
          <p:nvPr/>
        </p:nvSpPr>
        <p:spPr>
          <a:xfrm>
            <a:off x="2297152" y="330905"/>
            <a:ext cx="454969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Adding damping effect</a:t>
            </a:r>
          </a:p>
        </p:txBody>
      </p:sp>
      <p:grpSp>
        <p:nvGrpSpPr>
          <p:cNvPr id="9" name="Google Shape;435;p40">
            <a:extLst>
              <a:ext uri="{FF2B5EF4-FFF2-40B4-BE49-F238E27FC236}">
                <a16:creationId xmlns:a16="http://schemas.microsoft.com/office/drawing/2014/main" id="{B2554A25-90A6-47C5-BF53-0458B82906FC}"/>
              </a:ext>
            </a:extLst>
          </p:cNvPr>
          <p:cNvGrpSpPr/>
          <p:nvPr/>
        </p:nvGrpSpPr>
        <p:grpSpPr>
          <a:xfrm>
            <a:off x="333709" y="1085600"/>
            <a:ext cx="2862973" cy="357022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766670A6-1DA2-442E-AF85-4421E0D2AA70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1FC08EB-05D9-46EF-9D63-E19A748E0E79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09C8AF53-4009-4532-85CF-AA5804040B20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F7A460E4-52CA-48E3-9E81-1B3599B3C4F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6DC46431-064C-4DBF-BDA4-64559D2699CF}"/>
              </a:ext>
            </a:extLst>
          </p:cNvPr>
          <p:cNvSpPr txBox="1">
            <a:spLocks/>
          </p:cNvSpPr>
          <p:nvPr/>
        </p:nvSpPr>
        <p:spPr>
          <a:xfrm>
            <a:off x="647532" y="2052999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As far as we increase the damping coefficient, the energy loss increase. That refers to that the damping on 2 degrees of freedom</a:t>
            </a:r>
          </a:p>
        </p:txBody>
      </p:sp>
      <p:sp>
        <p:nvSpPr>
          <p:cNvPr id="17" name="Google Shape;492;p42">
            <a:extLst>
              <a:ext uri="{FF2B5EF4-FFF2-40B4-BE49-F238E27FC236}">
                <a16:creationId xmlns:a16="http://schemas.microsoft.com/office/drawing/2014/main" id="{0610E6F5-1CEC-4895-8EC6-47437AAFC3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3709" y="1687299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Damping coefficients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AF08406-0753-4D29-AF87-BFE0D61146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65" t="-1" r="26834" b="7644"/>
          <a:stretch/>
        </p:blipFill>
        <p:spPr>
          <a:xfrm>
            <a:off x="4060218" y="1199104"/>
            <a:ext cx="3441008" cy="343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4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10" y="1952884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 energy is almost constant with time. 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Then energy is conserved.</a:t>
            </a:r>
          </a:p>
        </p:txBody>
      </p:sp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energy</a:t>
            </a: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340" y="1579762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>
                <a:solidFill>
                  <a:schemeClr val="bg1"/>
                </a:solidFill>
              </a:rPr>
              <a:t>Simple pendulum</a:t>
            </a:r>
            <a:endParaRPr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F40974-E165-47F1-AB5E-825853111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857" y="1457323"/>
            <a:ext cx="563325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6149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10" y="1863305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 energy is constant with time. 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These steps due to machine precession. 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Then energy is conserved.</a:t>
            </a:r>
          </a:p>
        </p:txBody>
      </p:sp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1C9F88B3-0EAF-4147-AE2F-BB2D270A2321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2BF1E5F-EF9D-4CF8-A066-59B6D60A65E2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energy</a:t>
            </a: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340" y="1579762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Circular path</a:t>
            </a:r>
            <a:endParaRPr b="1" dirty="0">
              <a:solidFill>
                <a:schemeClr val="bg1"/>
              </a:solidFill>
            </a:endParaRP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8C247614-382D-4F3B-9C37-160FA613B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857" y="1457323"/>
            <a:ext cx="563325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245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10" y="1863305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Angular momentum is constant at zero. 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Which means it is conserved.</a:t>
            </a: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340" y="1579762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>
                <a:solidFill>
                  <a:schemeClr val="bg1"/>
                </a:solidFill>
              </a:rPr>
              <a:t>Simple pendulum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20" name="Google Shape;150;p16">
            <a:extLst>
              <a:ext uri="{FF2B5EF4-FFF2-40B4-BE49-F238E27FC236}">
                <a16:creationId xmlns:a16="http://schemas.microsoft.com/office/drawing/2014/main" id="{9400E392-9B9D-46BE-8625-A7B82F0416F8}"/>
              </a:ext>
            </a:extLst>
          </p:cNvPr>
          <p:cNvSpPr/>
          <p:nvPr/>
        </p:nvSpPr>
        <p:spPr>
          <a:xfrm>
            <a:off x="1230630" y="299555"/>
            <a:ext cx="668274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22" name="Google Shape;463;p41">
            <a:extLst>
              <a:ext uri="{FF2B5EF4-FFF2-40B4-BE49-F238E27FC236}">
                <a16:creationId xmlns:a16="http://schemas.microsoft.com/office/drawing/2014/main" id="{AD1CCF8E-C97A-49CD-9ECE-1D8E90C31D0D}"/>
              </a:ext>
            </a:extLst>
          </p:cNvPr>
          <p:cNvSpPr txBox="1">
            <a:spLocks/>
          </p:cNvSpPr>
          <p:nvPr/>
        </p:nvSpPr>
        <p:spPr>
          <a:xfrm>
            <a:off x="1264633" y="330905"/>
            <a:ext cx="661473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angular momentum</a:t>
            </a:r>
          </a:p>
        </p:txBody>
      </p:sp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6247AB6D-87E3-42A6-ADC5-CD80E54A6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857" y="1457323"/>
            <a:ext cx="563325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840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09" y="2020560"/>
            <a:ext cx="2214297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 angular is constant with time. 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These steps due to machine precession. 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Then angular momentum is conserved.</a:t>
            </a: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340" y="1579762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Circular path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20" name="Google Shape;150;p16">
            <a:extLst>
              <a:ext uri="{FF2B5EF4-FFF2-40B4-BE49-F238E27FC236}">
                <a16:creationId xmlns:a16="http://schemas.microsoft.com/office/drawing/2014/main" id="{9400E392-9B9D-46BE-8625-A7B82F0416F8}"/>
              </a:ext>
            </a:extLst>
          </p:cNvPr>
          <p:cNvSpPr/>
          <p:nvPr/>
        </p:nvSpPr>
        <p:spPr>
          <a:xfrm>
            <a:off x="1230630" y="299555"/>
            <a:ext cx="668274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22" name="Google Shape;463;p41">
            <a:extLst>
              <a:ext uri="{FF2B5EF4-FFF2-40B4-BE49-F238E27FC236}">
                <a16:creationId xmlns:a16="http://schemas.microsoft.com/office/drawing/2014/main" id="{AD1CCF8E-C97A-49CD-9ECE-1D8E90C31D0D}"/>
              </a:ext>
            </a:extLst>
          </p:cNvPr>
          <p:cNvSpPr txBox="1">
            <a:spLocks/>
          </p:cNvSpPr>
          <p:nvPr/>
        </p:nvSpPr>
        <p:spPr>
          <a:xfrm>
            <a:off x="1264633" y="330905"/>
            <a:ext cx="661473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angular momentum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595D0E0-5ACB-449A-802A-EE46DC2DD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857" y="1457323"/>
            <a:ext cx="563325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540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10" y="1863305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 total energy is oscillating, this is strange! 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It should be conserved.</a:t>
            </a: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340" y="1579762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Arbitrary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path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F7E43BB6-74D0-4D2F-A44B-B6B65EC2220E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6D9AD3C9-19F4-4BC9-B95C-F19D7EED7F2B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energy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EF4046-73FC-430E-AC91-6384BDA5B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857" y="1457323"/>
            <a:ext cx="563325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031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40"/>
          <p:cNvGrpSpPr/>
          <p:nvPr/>
        </p:nvGrpSpPr>
        <p:grpSpPr>
          <a:xfrm>
            <a:off x="2352606" y="1495876"/>
            <a:ext cx="4438800" cy="2596200"/>
            <a:chOff x="2352606" y="1495876"/>
            <a:chExt cx="4438800" cy="2596200"/>
          </a:xfrm>
        </p:grpSpPr>
        <p:sp>
          <p:nvSpPr>
            <p:cNvPr id="436" name="Google Shape;436;p40"/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40"/>
            <p:cNvGrpSpPr/>
            <p:nvPr/>
          </p:nvGrpSpPr>
          <p:grpSpPr>
            <a:xfrm>
              <a:off x="6210312" y="1648295"/>
              <a:ext cx="420286" cy="106769"/>
              <a:chOff x="2098350" y="467225"/>
              <a:chExt cx="817200" cy="207600"/>
            </a:xfrm>
          </p:grpSpPr>
          <p:sp>
            <p:nvSpPr>
              <p:cNvPr id="438" name="Google Shape;438;p40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0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0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" name="Google Shape;441;p40"/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442" name="Google Shape;442;p40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40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4" name="Google Shape;444;p40"/>
          <p:cNvSpPr/>
          <p:nvPr/>
        </p:nvSpPr>
        <p:spPr>
          <a:xfrm>
            <a:off x="4114799" y="1051424"/>
            <a:ext cx="914400" cy="91440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45" name="Google Shape;445;p40"/>
          <p:cNvSpPr/>
          <p:nvPr/>
        </p:nvSpPr>
        <p:spPr>
          <a:xfrm>
            <a:off x="2517300" y="2962884"/>
            <a:ext cx="4109400" cy="519900"/>
          </a:xfrm>
          <a:prstGeom prst="roundRect">
            <a:avLst>
              <a:gd name="adj" fmla="val 50000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0"/>
          <p:cNvSpPr txBox="1">
            <a:spLocks noGrp="1"/>
          </p:cNvSpPr>
          <p:nvPr>
            <p:ph type="title"/>
          </p:nvPr>
        </p:nvSpPr>
        <p:spPr>
          <a:xfrm>
            <a:off x="2038200" y="206957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Theory</a:t>
            </a:r>
          </a:p>
        </p:txBody>
      </p:sp>
      <p:sp>
        <p:nvSpPr>
          <p:cNvPr id="447" name="Google Shape;447;p40"/>
          <p:cNvSpPr txBox="1">
            <a:spLocks noGrp="1"/>
          </p:cNvSpPr>
          <p:nvPr>
            <p:ph type="title" idx="2"/>
          </p:nvPr>
        </p:nvSpPr>
        <p:spPr>
          <a:xfrm>
            <a:off x="4114800" y="1326526"/>
            <a:ext cx="914400" cy="4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448" name="Google Shape;448;p40"/>
          <p:cNvSpPr txBox="1">
            <a:spLocks noGrp="1"/>
          </p:cNvSpPr>
          <p:nvPr>
            <p:ph type="subTitle" idx="1"/>
          </p:nvPr>
        </p:nvSpPr>
        <p:spPr>
          <a:xfrm>
            <a:off x="2542200" y="3039984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Runge-</a:t>
            </a:r>
            <a:r>
              <a:rPr lang="en-US" dirty="0" err="1"/>
              <a:t>Kutta</a:t>
            </a:r>
            <a:r>
              <a:rPr lang="en-US" dirty="0"/>
              <a:t> method (RK4)</a:t>
            </a:r>
          </a:p>
        </p:txBody>
      </p:sp>
    </p:spTree>
    <p:extLst>
      <p:ext uri="{BB962C8B-B14F-4D97-AF65-F5344CB8AC3E}">
        <p14:creationId xmlns:p14="http://schemas.microsoft.com/office/powerpoint/2010/main" val="409044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10" y="1945462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Investigating the two parts of total energy: Potential energy and kinetic energy. 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340" y="1579762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Arbitrary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path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369EB450-955A-4D26-96D9-51F8F68E836A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19211802-F706-4C0C-8057-8A1B00825E31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energy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475C76-45D1-4F20-924D-B09388A24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857" y="1457323"/>
            <a:ext cx="563325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582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2962461" y="1258410"/>
            <a:ext cx="5876045" cy="3141027"/>
          </a:xfrm>
          <a:prstGeom prst="roundRect">
            <a:avLst>
              <a:gd name="adj" fmla="val 38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5;p40">
            <a:extLst>
              <a:ext uri="{FF2B5EF4-FFF2-40B4-BE49-F238E27FC236}">
                <a16:creationId xmlns:a16="http://schemas.microsoft.com/office/drawing/2014/main" id="{5936F95A-DE37-406E-9A29-3CC73213932C}"/>
              </a:ext>
            </a:extLst>
          </p:cNvPr>
          <p:cNvGrpSpPr/>
          <p:nvPr/>
        </p:nvGrpSpPr>
        <p:grpSpPr>
          <a:xfrm>
            <a:off x="333710" y="1258410"/>
            <a:ext cx="2329860" cy="3397410"/>
            <a:chOff x="2352606" y="1495876"/>
            <a:chExt cx="4438800" cy="2596200"/>
          </a:xfrm>
        </p:grpSpPr>
        <p:sp>
          <p:nvSpPr>
            <p:cNvPr id="12" name="Google Shape;436;p40">
              <a:extLst>
                <a:ext uri="{FF2B5EF4-FFF2-40B4-BE49-F238E27FC236}">
                  <a16:creationId xmlns:a16="http://schemas.microsoft.com/office/drawing/2014/main" id="{D28D07DC-4DBE-4FA3-80D3-1B6707CCA286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1;p40">
              <a:extLst>
                <a:ext uri="{FF2B5EF4-FFF2-40B4-BE49-F238E27FC236}">
                  <a16:creationId xmlns:a16="http://schemas.microsoft.com/office/drawing/2014/main" id="{7467A5FF-7599-4EBE-89B0-6FA30B0F12F1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4" name="Google Shape;442;p40">
                <a:extLst>
                  <a:ext uri="{FF2B5EF4-FFF2-40B4-BE49-F238E27FC236}">
                    <a16:creationId xmlns:a16="http://schemas.microsoft.com/office/drawing/2014/main" id="{558CD0C1-7B6F-4078-AD08-F5E4EE8F4B4F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0">
                <a:extLst>
                  <a:ext uri="{FF2B5EF4-FFF2-40B4-BE49-F238E27FC236}">
                    <a16:creationId xmlns:a16="http://schemas.microsoft.com/office/drawing/2014/main" id="{500CFA00-C4A8-48E2-B7F7-26666DE9417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0F682C42-1879-4F1B-A94E-6B3FADA1138F}"/>
              </a:ext>
            </a:extLst>
          </p:cNvPr>
          <p:cNvSpPr txBox="1">
            <a:spLocks/>
          </p:cNvSpPr>
          <p:nvPr/>
        </p:nvSpPr>
        <p:spPr>
          <a:xfrm>
            <a:off x="446810" y="1945462"/>
            <a:ext cx="2103660" cy="2187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 angular momentum is oscillating, so can we say it is conserved?</a:t>
            </a:r>
          </a:p>
          <a:p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The average value of it is constant.</a:t>
            </a:r>
          </a:p>
        </p:txBody>
      </p:sp>
      <p:sp>
        <p:nvSpPr>
          <p:cNvPr id="21" name="Google Shape;492;p42">
            <a:extLst>
              <a:ext uri="{FF2B5EF4-FFF2-40B4-BE49-F238E27FC236}">
                <a16:creationId xmlns:a16="http://schemas.microsoft.com/office/drawing/2014/main" id="{F651A135-6D41-4700-8297-8F24885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340" y="1579762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Arbitrary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path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7" name="Google Shape;150;p16">
            <a:extLst>
              <a:ext uri="{FF2B5EF4-FFF2-40B4-BE49-F238E27FC236}">
                <a16:creationId xmlns:a16="http://schemas.microsoft.com/office/drawing/2014/main" id="{6F8F4D12-622F-470F-8ECD-62118C11D24B}"/>
              </a:ext>
            </a:extLst>
          </p:cNvPr>
          <p:cNvSpPr/>
          <p:nvPr/>
        </p:nvSpPr>
        <p:spPr>
          <a:xfrm>
            <a:off x="1230630" y="299555"/>
            <a:ext cx="668274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463;p41">
            <a:extLst>
              <a:ext uri="{FF2B5EF4-FFF2-40B4-BE49-F238E27FC236}">
                <a16:creationId xmlns:a16="http://schemas.microsoft.com/office/drawing/2014/main" id="{919057CE-CAFF-47CE-9B43-0F4F2BB9EBD7}"/>
              </a:ext>
            </a:extLst>
          </p:cNvPr>
          <p:cNvSpPr txBox="1">
            <a:spLocks/>
          </p:cNvSpPr>
          <p:nvPr/>
        </p:nvSpPr>
        <p:spPr>
          <a:xfrm>
            <a:off x="1264633" y="330905"/>
            <a:ext cx="661473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Conservation of angular momentum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201CA6-1C7F-4D20-87C2-2719B683B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857" y="1457323"/>
            <a:ext cx="563325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9444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468;p42">
            <a:extLst>
              <a:ext uri="{FF2B5EF4-FFF2-40B4-BE49-F238E27FC236}">
                <a16:creationId xmlns:a16="http://schemas.microsoft.com/office/drawing/2014/main" id="{3AF9D0B6-29A4-475E-9840-1D52633C8D41}"/>
              </a:ext>
            </a:extLst>
          </p:cNvPr>
          <p:cNvGrpSpPr/>
          <p:nvPr/>
        </p:nvGrpSpPr>
        <p:grpSpPr>
          <a:xfrm>
            <a:off x="2232507" y="1149359"/>
            <a:ext cx="4678985" cy="3451052"/>
            <a:chOff x="4779850" y="1805375"/>
            <a:chExt cx="3389400" cy="2499900"/>
          </a:xfrm>
        </p:grpSpPr>
        <p:sp>
          <p:nvSpPr>
            <p:cNvPr id="9" name="Google Shape;469;p42">
              <a:extLst>
                <a:ext uri="{FF2B5EF4-FFF2-40B4-BE49-F238E27FC236}">
                  <a16:creationId xmlns:a16="http://schemas.microsoft.com/office/drawing/2014/main" id="{DEC107DF-83B5-4F9B-AE07-AAAD46CFB729}"/>
                </a:ext>
              </a:extLst>
            </p:cNvPr>
            <p:cNvSpPr/>
            <p:nvPr/>
          </p:nvSpPr>
          <p:spPr>
            <a:xfrm>
              <a:off x="4779850" y="1805375"/>
              <a:ext cx="3389400" cy="24999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" name="Google Shape;470;p42">
              <a:extLst>
                <a:ext uri="{FF2B5EF4-FFF2-40B4-BE49-F238E27FC236}">
                  <a16:creationId xmlns:a16="http://schemas.microsoft.com/office/drawing/2014/main" id="{417754B6-DDFB-415E-A0A6-63E51AFAFFD6}"/>
                </a:ext>
              </a:extLst>
            </p:cNvPr>
            <p:cNvGrpSpPr/>
            <p:nvPr/>
          </p:nvGrpSpPr>
          <p:grpSpPr>
            <a:xfrm>
              <a:off x="7574962" y="1957772"/>
              <a:ext cx="420286" cy="106769"/>
              <a:chOff x="2098350" y="467225"/>
              <a:chExt cx="817200" cy="207600"/>
            </a:xfrm>
          </p:grpSpPr>
          <p:sp>
            <p:nvSpPr>
              <p:cNvPr id="14" name="Google Shape;471;p42">
                <a:extLst>
                  <a:ext uri="{FF2B5EF4-FFF2-40B4-BE49-F238E27FC236}">
                    <a16:creationId xmlns:a16="http://schemas.microsoft.com/office/drawing/2014/main" id="{67C5446F-FF09-4FDF-B746-8585BD3227BC}"/>
                  </a:ext>
                </a:extLst>
              </p:cNvPr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72;p42">
                <a:extLst>
                  <a:ext uri="{FF2B5EF4-FFF2-40B4-BE49-F238E27FC236}">
                    <a16:creationId xmlns:a16="http://schemas.microsoft.com/office/drawing/2014/main" id="{FB8352FC-5DE7-4A29-B0A3-47078B2B3075}"/>
                  </a:ext>
                </a:extLst>
              </p:cNvPr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73;p42">
                <a:extLst>
                  <a:ext uri="{FF2B5EF4-FFF2-40B4-BE49-F238E27FC236}">
                    <a16:creationId xmlns:a16="http://schemas.microsoft.com/office/drawing/2014/main" id="{66BF1E33-E559-4EB6-8D7C-35C37B6BDC9D}"/>
                  </a:ext>
                </a:extLst>
              </p:cNvPr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474;p42">
              <a:extLst>
                <a:ext uri="{FF2B5EF4-FFF2-40B4-BE49-F238E27FC236}">
                  <a16:creationId xmlns:a16="http://schemas.microsoft.com/office/drawing/2014/main" id="{06219C39-6E73-4BDD-AEAC-7138C15DC55B}"/>
                </a:ext>
              </a:extLst>
            </p:cNvPr>
            <p:cNvGrpSpPr/>
            <p:nvPr/>
          </p:nvGrpSpPr>
          <p:grpSpPr>
            <a:xfrm>
              <a:off x="7773414" y="3987807"/>
              <a:ext cx="395836" cy="317468"/>
              <a:chOff x="7773503" y="3987878"/>
              <a:chExt cx="395836" cy="317468"/>
            </a:xfrm>
          </p:grpSpPr>
          <p:sp>
            <p:nvSpPr>
              <p:cNvPr id="12" name="Google Shape;475;p42">
                <a:extLst>
                  <a:ext uri="{FF2B5EF4-FFF2-40B4-BE49-F238E27FC236}">
                    <a16:creationId xmlns:a16="http://schemas.microsoft.com/office/drawing/2014/main" id="{0FF5BDF3-0AC4-4240-A267-51EF1A063B2A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76;p42">
                <a:extLst>
                  <a:ext uri="{FF2B5EF4-FFF2-40B4-BE49-F238E27FC236}">
                    <a16:creationId xmlns:a16="http://schemas.microsoft.com/office/drawing/2014/main" id="{880182D9-9C87-47E4-B0E2-EFFBE8FD35D2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340045" y="1590584"/>
            <a:ext cx="3824743" cy="2579400"/>
          </a:xfrm>
        </p:spPr>
        <p:txBody>
          <a:bodyPr/>
          <a:lstStyle/>
          <a:p>
            <a:r>
              <a:rPr lang="en-GB" dirty="0">
                <a:latin typeface="Barlow" panose="00000500000000000000" pitchFamily="2" charset="0"/>
              </a:rPr>
              <a:t>Yes, for motion restricted  to a plane.</a:t>
            </a:r>
          </a:p>
          <a:p>
            <a:pPr marL="127000" indent="0">
              <a:buNone/>
            </a:pPr>
            <a:endParaRPr lang="en-GB" dirty="0">
              <a:latin typeface="Barlow" panose="00000500000000000000" pitchFamily="2" charset="0"/>
            </a:endParaRPr>
          </a:p>
          <a:p>
            <a:r>
              <a:rPr lang="en-GB" dirty="0">
                <a:latin typeface="Barlow" panose="00000500000000000000" pitchFamily="2" charset="0"/>
              </a:rPr>
              <a:t>For the simple pendulum motion, the angular momentum is zero all the time, which means it conserved. </a:t>
            </a:r>
          </a:p>
          <a:p>
            <a:pPr marL="127000" indent="0">
              <a:buNone/>
            </a:pPr>
            <a:endParaRPr lang="en-GB" dirty="0">
              <a:latin typeface="Barlow" panose="00000500000000000000" pitchFamily="2" charset="0"/>
            </a:endParaRPr>
          </a:p>
          <a:p>
            <a:pPr marL="127000" indent="0">
              <a:buNone/>
            </a:pPr>
            <a:endParaRPr lang="en-GB" dirty="0">
              <a:latin typeface="Barlow" panose="00000500000000000000" pitchFamily="2" charset="0"/>
            </a:endParaRPr>
          </a:p>
        </p:txBody>
      </p:sp>
      <p:sp>
        <p:nvSpPr>
          <p:cNvPr id="4" name="Google Shape;150;p16">
            <a:extLst>
              <a:ext uri="{FF2B5EF4-FFF2-40B4-BE49-F238E27FC236}">
                <a16:creationId xmlns:a16="http://schemas.microsoft.com/office/drawing/2014/main" id="{3F616EE1-D18A-4EB5-9B9F-DF96C4FF3FFA}"/>
              </a:ext>
            </a:extLst>
          </p:cNvPr>
          <p:cNvSpPr/>
          <p:nvPr/>
        </p:nvSpPr>
        <p:spPr>
          <a:xfrm>
            <a:off x="2278650" y="299555"/>
            <a:ext cx="45867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5" name="Google Shape;463;p41">
            <a:extLst>
              <a:ext uri="{FF2B5EF4-FFF2-40B4-BE49-F238E27FC236}">
                <a16:creationId xmlns:a16="http://schemas.microsoft.com/office/drawing/2014/main" id="{2D642296-19CD-435D-8E41-0B34094F1C22}"/>
              </a:ext>
            </a:extLst>
          </p:cNvPr>
          <p:cNvSpPr txBox="1">
            <a:spLocks/>
          </p:cNvSpPr>
          <p:nvPr/>
        </p:nvSpPr>
        <p:spPr>
          <a:xfrm>
            <a:off x="2331644" y="330905"/>
            <a:ext cx="448071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 dirty="0">
                <a:solidFill>
                  <a:schemeClr val="accent2"/>
                </a:solidFill>
              </a:rPr>
              <a:t>So, are they conserved?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594510"/>
      </p:ext>
    </p:extLst>
  </p:cSld>
  <p:clrMapOvr>
    <a:masterClrMapping/>
  </p:clrMapOvr>
  <p:transition spd="slow">
    <p:push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Letting the ball goes out the hemisphere. </a:t>
            </a:r>
          </a:p>
        </p:txBody>
      </p:sp>
      <p:sp>
        <p:nvSpPr>
          <p:cNvPr id="12" name="Google Shape;150;p16">
            <a:extLst>
              <a:ext uri="{FF2B5EF4-FFF2-40B4-BE49-F238E27FC236}">
                <a16:creationId xmlns:a16="http://schemas.microsoft.com/office/drawing/2014/main" id="{42BBFBEC-7A06-4E27-B2D2-BE5020DDFD82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5" name="Google Shape;463;p41">
            <a:extLst>
              <a:ext uri="{FF2B5EF4-FFF2-40B4-BE49-F238E27FC236}">
                <a16:creationId xmlns:a16="http://schemas.microsoft.com/office/drawing/2014/main" id="{C4B5B776-46BC-4344-9C56-FAF676B6D805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Out of the surface</a:t>
            </a:r>
          </a:p>
        </p:txBody>
      </p:sp>
      <p:pic>
        <p:nvPicPr>
          <p:cNvPr id="18" name="Picture 17" descr="Diagram, engineering drawing&#10;&#10;Description automatically generated">
            <a:extLst>
              <a:ext uri="{FF2B5EF4-FFF2-40B4-BE49-F238E27FC236}">
                <a16:creationId xmlns:a16="http://schemas.microsoft.com/office/drawing/2014/main" id="{E84CB56B-0C97-4F23-B911-B9D9349E8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13E2900C-1C59-4D4E-BD6A-2E45DB5D59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40" t="14950" r="31543" b="11125"/>
          <a:stretch/>
        </p:blipFill>
        <p:spPr>
          <a:xfrm>
            <a:off x="5086982" y="1774104"/>
            <a:ext cx="2836027" cy="2834640"/>
          </a:xfrm>
          <a:prstGeom prst="rect">
            <a:avLst/>
          </a:prstGeom>
        </p:spPr>
      </p:pic>
      <p:grpSp>
        <p:nvGrpSpPr>
          <p:cNvPr id="21" name="Google Shape;8805;p84">
            <a:extLst>
              <a:ext uri="{FF2B5EF4-FFF2-40B4-BE49-F238E27FC236}">
                <a16:creationId xmlns:a16="http://schemas.microsoft.com/office/drawing/2014/main" id="{A6DD093B-9270-45EA-A55E-CBF01681E36B}"/>
              </a:ext>
            </a:extLst>
          </p:cNvPr>
          <p:cNvGrpSpPr/>
          <p:nvPr/>
        </p:nvGrpSpPr>
        <p:grpSpPr>
          <a:xfrm>
            <a:off x="1814721" y="371880"/>
            <a:ext cx="394376" cy="369812"/>
            <a:chOff x="3017166" y="3216013"/>
            <a:chExt cx="394376" cy="369812"/>
          </a:xfrm>
          <a:solidFill>
            <a:schemeClr val="bg2"/>
          </a:solidFill>
        </p:grpSpPr>
        <p:sp>
          <p:nvSpPr>
            <p:cNvPr id="22" name="Google Shape;8806;p84">
              <a:extLst>
                <a:ext uri="{FF2B5EF4-FFF2-40B4-BE49-F238E27FC236}">
                  <a16:creationId xmlns:a16="http://schemas.microsoft.com/office/drawing/2014/main" id="{60686C86-ED73-4571-873F-8BDDE1ECBF2B}"/>
                </a:ext>
              </a:extLst>
            </p:cNvPr>
            <p:cNvSpPr/>
            <p:nvPr/>
          </p:nvSpPr>
          <p:spPr>
            <a:xfrm>
              <a:off x="3017166" y="3216013"/>
              <a:ext cx="394376" cy="369812"/>
            </a:xfrm>
            <a:custGeom>
              <a:avLst/>
              <a:gdLst/>
              <a:ahLst/>
              <a:cxnLst/>
              <a:rect l="l" t="t" r="r" b="b"/>
              <a:pathLst>
                <a:path w="15011" h="14076" extrusionOk="0">
                  <a:moveTo>
                    <a:pt x="7502" y="0"/>
                  </a:moveTo>
                  <a:cubicBezTo>
                    <a:pt x="7359" y="0"/>
                    <a:pt x="7217" y="78"/>
                    <a:pt x="7151" y="234"/>
                  </a:cubicBezTo>
                  <a:lnTo>
                    <a:pt x="5251" y="4646"/>
                  </a:lnTo>
                  <a:lnTo>
                    <a:pt x="472" y="5089"/>
                  </a:lnTo>
                  <a:cubicBezTo>
                    <a:pt x="132" y="5117"/>
                    <a:pt x="0" y="5533"/>
                    <a:pt x="250" y="5755"/>
                  </a:cubicBezTo>
                  <a:lnTo>
                    <a:pt x="3864" y="8925"/>
                  </a:lnTo>
                  <a:lnTo>
                    <a:pt x="2802" y="13607"/>
                  </a:lnTo>
                  <a:cubicBezTo>
                    <a:pt x="2748" y="13863"/>
                    <a:pt x="2953" y="14075"/>
                    <a:pt x="3185" y="14075"/>
                  </a:cubicBezTo>
                  <a:cubicBezTo>
                    <a:pt x="3249" y="14075"/>
                    <a:pt x="3315" y="14059"/>
                    <a:pt x="3378" y="14023"/>
                  </a:cubicBezTo>
                  <a:lnTo>
                    <a:pt x="7505" y="11568"/>
                  </a:lnTo>
                  <a:lnTo>
                    <a:pt x="11632" y="14023"/>
                  </a:lnTo>
                  <a:cubicBezTo>
                    <a:pt x="11695" y="14059"/>
                    <a:pt x="11761" y="14075"/>
                    <a:pt x="11825" y="14075"/>
                  </a:cubicBezTo>
                  <a:cubicBezTo>
                    <a:pt x="12056" y="14075"/>
                    <a:pt x="12261" y="13863"/>
                    <a:pt x="12201" y="13607"/>
                  </a:cubicBezTo>
                  <a:lnTo>
                    <a:pt x="11147" y="8925"/>
                  </a:lnTo>
                  <a:lnTo>
                    <a:pt x="14753" y="5755"/>
                  </a:lnTo>
                  <a:cubicBezTo>
                    <a:pt x="15010" y="5533"/>
                    <a:pt x="14871" y="5117"/>
                    <a:pt x="14538" y="5089"/>
                  </a:cubicBezTo>
                  <a:lnTo>
                    <a:pt x="9752" y="4646"/>
                  </a:lnTo>
                  <a:lnTo>
                    <a:pt x="7852" y="234"/>
                  </a:lnTo>
                  <a:cubicBezTo>
                    <a:pt x="7786" y="78"/>
                    <a:pt x="7644" y="0"/>
                    <a:pt x="7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807;p84">
              <a:extLst>
                <a:ext uri="{FF2B5EF4-FFF2-40B4-BE49-F238E27FC236}">
                  <a16:creationId xmlns:a16="http://schemas.microsoft.com/office/drawing/2014/main" id="{1CEE30ED-858B-4EC6-B2A5-22993179B52E}"/>
                </a:ext>
              </a:extLst>
            </p:cNvPr>
            <p:cNvSpPr/>
            <p:nvPr/>
          </p:nvSpPr>
          <p:spPr>
            <a:xfrm>
              <a:off x="3017166" y="3216013"/>
              <a:ext cx="231093" cy="369812"/>
            </a:xfrm>
            <a:custGeom>
              <a:avLst/>
              <a:gdLst/>
              <a:ahLst/>
              <a:cxnLst/>
              <a:rect l="l" t="t" r="r" b="b"/>
              <a:pathLst>
                <a:path w="8796" h="14076" extrusionOk="0">
                  <a:moveTo>
                    <a:pt x="7502" y="0"/>
                  </a:moveTo>
                  <a:cubicBezTo>
                    <a:pt x="7359" y="0"/>
                    <a:pt x="7217" y="78"/>
                    <a:pt x="7151" y="234"/>
                  </a:cubicBezTo>
                  <a:lnTo>
                    <a:pt x="5251" y="4646"/>
                  </a:lnTo>
                  <a:lnTo>
                    <a:pt x="472" y="5089"/>
                  </a:lnTo>
                  <a:cubicBezTo>
                    <a:pt x="132" y="5117"/>
                    <a:pt x="0" y="5533"/>
                    <a:pt x="250" y="5755"/>
                  </a:cubicBezTo>
                  <a:lnTo>
                    <a:pt x="3864" y="8925"/>
                  </a:lnTo>
                  <a:lnTo>
                    <a:pt x="2802" y="13607"/>
                  </a:lnTo>
                  <a:cubicBezTo>
                    <a:pt x="2748" y="13863"/>
                    <a:pt x="2953" y="14075"/>
                    <a:pt x="3185" y="14075"/>
                  </a:cubicBezTo>
                  <a:cubicBezTo>
                    <a:pt x="3249" y="14075"/>
                    <a:pt x="3315" y="14059"/>
                    <a:pt x="3378" y="14023"/>
                  </a:cubicBezTo>
                  <a:lnTo>
                    <a:pt x="4294" y="13475"/>
                  </a:lnTo>
                  <a:cubicBezTo>
                    <a:pt x="4425" y="8225"/>
                    <a:pt x="6867" y="4528"/>
                    <a:pt x="8795" y="2412"/>
                  </a:cubicBezTo>
                  <a:lnTo>
                    <a:pt x="7859" y="234"/>
                  </a:lnTo>
                  <a:cubicBezTo>
                    <a:pt x="7789" y="78"/>
                    <a:pt x="7646" y="0"/>
                    <a:pt x="7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684640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4;p41">
            <a:extLst>
              <a:ext uri="{FF2B5EF4-FFF2-40B4-BE49-F238E27FC236}">
                <a16:creationId xmlns:a16="http://schemas.microsoft.com/office/drawing/2014/main" id="{007F3884-53A2-4889-8F2F-3CC8E48B27A3}"/>
              </a:ext>
            </a:extLst>
          </p:cNvPr>
          <p:cNvSpPr/>
          <p:nvPr/>
        </p:nvSpPr>
        <p:spPr>
          <a:xfrm>
            <a:off x="4951374" y="1633443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41">
            <a:extLst>
              <a:ext uri="{FF2B5EF4-FFF2-40B4-BE49-F238E27FC236}">
                <a16:creationId xmlns:a16="http://schemas.microsoft.com/office/drawing/2014/main" id="{99841F29-2377-4962-991F-6D884BF3ECE7}"/>
              </a:ext>
            </a:extLst>
          </p:cNvPr>
          <p:cNvSpPr/>
          <p:nvPr/>
        </p:nvSpPr>
        <p:spPr>
          <a:xfrm>
            <a:off x="1182030" y="1633444"/>
            <a:ext cx="3107242" cy="3115960"/>
          </a:xfrm>
          <a:prstGeom prst="roundRect">
            <a:avLst>
              <a:gd name="adj" fmla="val 548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4;p41">
            <a:extLst>
              <a:ext uri="{FF2B5EF4-FFF2-40B4-BE49-F238E27FC236}">
                <a16:creationId xmlns:a16="http://schemas.microsoft.com/office/drawing/2014/main" id="{5E7EBD0D-A224-4C68-8AC0-191C01C273FA}"/>
              </a:ext>
            </a:extLst>
          </p:cNvPr>
          <p:cNvSpPr/>
          <p:nvPr/>
        </p:nvSpPr>
        <p:spPr>
          <a:xfrm>
            <a:off x="877639" y="998499"/>
            <a:ext cx="7388721" cy="457200"/>
          </a:xfrm>
          <a:prstGeom prst="roundRect">
            <a:avLst>
              <a:gd name="adj" fmla="val 2987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6;p42">
            <a:extLst>
              <a:ext uri="{FF2B5EF4-FFF2-40B4-BE49-F238E27FC236}">
                <a16:creationId xmlns:a16="http://schemas.microsoft.com/office/drawing/2014/main" id="{319ABCAE-C76C-4BD4-96D8-50784F9498D5}"/>
              </a:ext>
            </a:extLst>
          </p:cNvPr>
          <p:cNvSpPr txBox="1">
            <a:spLocks/>
          </p:cNvSpPr>
          <p:nvPr/>
        </p:nvSpPr>
        <p:spPr>
          <a:xfrm>
            <a:off x="1691914" y="998499"/>
            <a:ext cx="5760170" cy="45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Adding different damping coefficients to the game!</a:t>
            </a:r>
          </a:p>
        </p:txBody>
      </p:sp>
      <p:sp>
        <p:nvSpPr>
          <p:cNvPr id="12" name="Google Shape;150;p16">
            <a:extLst>
              <a:ext uri="{FF2B5EF4-FFF2-40B4-BE49-F238E27FC236}">
                <a16:creationId xmlns:a16="http://schemas.microsoft.com/office/drawing/2014/main" id="{42BBFBEC-7A06-4E27-B2D2-BE5020DDFD82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5" name="Google Shape;463;p41">
            <a:extLst>
              <a:ext uri="{FF2B5EF4-FFF2-40B4-BE49-F238E27FC236}">
                <a16:creationId xmlns:a16="http://schemas.microsoft.com/office/drawing/2014/main" id="{C4B5B776-46BC-4344-9C56-FAF676B6D805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Out of the surface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91AC30-5BD8-4D0E-BF94-0D47E5B5D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331" y="1774104"/>
            <a:ext cx="2834640" cy="28346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35643B-3504-49CF-9D64-4005DF15DA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285" r="26048"/>
          <a:stretch/>
        </p:blipFill>
        <p:spPr>
          <a:xfrm>
            <a:off x="5088510" y="1774103"/>
            <a:ext cx="2832970" cy="2834640"/>
          </a:xfrm>
          <a:prstGeom prst="rect">
            <a:avLst/>
          </a:prstGeom>
        </p:spPr>
      </p:pic>
      <p:grpSp>
        <p:nvGrpSpPr>
          <p:cNvPr id="14" name="Google Shape;8805;p84">
            <a:extLst>
              <a:ext uri="{FF2B5EF4-FFF2-40B4-BE49-F238E27FC236}">
                <a16:creationId xmlns:a16="http://schemas.microsoft.com/office/drawing/2014/main" id="{BBDA418E-99BA-41B9-9601-9D5867DA096F}"/>
              </a:ext>
            </a:extLst>
          </p:cNvPr>
          <p:cNvGrpSpPr/>
          <p:nvPr/>
        </p:nvGrpSpPr>
        <p:grpSpPr>
          <a:xfrm>
            <a:off x="1814721" y="371880"/>
            <a:ext cx="394376" cy="369812"/>
            <a:chOff x="3017166" y="3216013"/>
            <a:chExt cx="394376" cy="369812"/>
          </a:xfrm>
          <a:solidFill>
            <a:schemeClr val="bg2"/>
          </a:solidFill>
        </p:grpSpPr>
        <p:sp>
          <p:nvSpPr>
            <p:cNvPr id="19" name="Google Shape;8806;p84">
              <a:extLst>
                <a:ext uri="{FF2B5EF4-FFF2-40B4-BE49-F238E27FC236}">
                  <a16:creationId xmlns:a16="http://schemas.microsoft.com/office/drawing/2014/main" id="{3D535323-E1FA-4388-A272-F4782C2DCB07}"/>
                </a:ext>
              </a:extLst>
            </p:cNvPr>
            <p:cNvSpPr/>
            <p:nvPr/>
          </p:nvSpPr>
          <p:spPr>
            <a:xfrm>
              <a:off x="3017166" y="3216013"/>
              <a:ext cx="394376" cy="369812"/>
            </a:xfrm>
            <a:custGeom>
              <a:avLst/>
              <a:gdLst/>
              <a:ahLst/>
              <a:cxnLst/>
              <a:rect l="l" t="t" r="r" b="b"/>
              <a:pathLst>
                <a:path w="15011" h="14076" extrusionOk="0">
                  <a:moveTo>
                    <a:pt x="7502" y="0"/>
                  </a:moveTo>
                  <a:cubicBezTo>
                    <a:pt x="7359" y="0"/>
                    <a:pt x="7217" y="78"/>
                    <a:pt x="7151" y="234"/>
                  </a:cubicBezTo>
                  <a:lnTo>
                    <a:pt x="5251" y="4646"/>
                  </a:lnTo>
                  <a:lnTo>
                    <a:pt x="472" y="5089"/>
                  </a:lnTo>
                  <a:cubicBezTo>
                    <a:pt x="132" y="5117"/>
                    <a:pt x="0" y="5533"/>
                    <a:pt x="250" y="5755"/>
                  </a:cubicBezTo>
                  <a:lnTo>
                    <a:pt x="3864" y="8925"/>
                  </a:lnTo>
                  <a:lnTo>
                    <a:pt x="2802" y="13607"/>
                  </a:lnTo>
                  <a:cubicBezTo>
                    <a:pt x="2748" y="13863"/>
                    <a:pt x="2953" y="14075"/>
                    <a:pt x="3185" y="14075"/>
                  </a:cubicBezTo>
                  <a:cubicBezTo>
                    <a:pt x="3249" y="14075"/>
                    <a:pt x="3315" y="14059"/>
                    <a:pt x="3378" y="14023"/>
                  </a:cubicBezTo>
                  <a:lnTo>
                    <a:pt x="7505" y="11568"/>
                  </a:lnTo>
                  <a:lnTo>
                    <a:pt x="11632" y="14023"/>
                  </a:lnTo>
                  <a:cubicBezTo>
                    <a:pt x="11695" y="14059"/>
                    <a:pt x="11761" y="14075"/>
                    <a:pt x="11825" y="14075"/>
                  </a:cubicBezTo>
                  <a:cubicBezTo>
                    <a:pt x="12056" y="14075"/>
                    <a:pt x="12261" y="13863"/>
                    <a:pt x="12201" y="13607"/>
                  </a:cubicBezTo>
                  <a:lnTo>
                    <a:pt x="11147" y="8925"/>
                  </a:lnTo>
                  <a:lnTo>
                    <a:pt x="14753" y="5755"/>
                  </a:lnTo>
                  <a:cubicBezTo>
                    <a:pt x="15010" y="5533"/>
                    <a:pt x="14871" y="5117"/>
                    <a:pt x="14538" y="5089"/>
                  </a:cubicBezTo>
                  <a:lnTo>
                    <a:pt x="9752" y="4646"/>
                  </a:lnTo>
                  <a:lnTo>
                    <a:pt x="7852" y="234"/>
                  </a:lnTo>
                  <a:cubicBezTo>
                    <a:pt x="7786" y="78"/>
                    <a:pt x="7644" y="0"/>
                    <a:pt x="7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807;p84">
              <a:extLst>
                <a:ext uri="{FF2B5EF4-FFF2-40B4-BE49-F238E27FC236}">
                  <a16:creationId xmlns:a16="http://schemas.microsoft.com/office/drawing/2014/main" id="{62F720B4-3743-4930-9433-0BB48FA4BA82}"/>
                </a:ext>
              </a:extLst>
            </p:cNvPr>
            <p:cNvSpPr/>
            <p:nvPr/>
          </p:nvSpPr>
          <p:spPr>
            <a:xfrm>
              <a:off x="3017166" y="3216013"/>
              <a:ext cx="231093" cy="369812"/>
            </a:xfrm>
            <a:custGeom>
              <a:avLst/>
              <a:gdLst/>
              <a:ahLst/>
              <a:cxnLst/>
              <a:rect l="l" t="t" r="r" b="b"/>
              <a:pathLst>
                <a:path w="8796" h="14076" extrusionOk="0">
                  <a:moveTo>
                    <a:pt x="7502" y="0"/>
                  </a:moveTo>
                  <a:cubicBezTo>
                    <a:pt x="7359" y="0"/>
                    <a:pt x="7217" y="78"/>
                    <a:pt x="7151" y="234"/>
                  </a:cubicBezTo>
                  <a:lnTo>
                    <a:pt x="5251" y="4646"/>
                  </a:lnTo>
                  <a:lnTo>
                    <a:pt x="472" y="5089"/>
                  </a:lnTo>
                  <a:cubicBezTo>
                    <a:pt x="132" y="5117"/>
                    <a:pt x="0" y="5533"/>
                    <a:pt x="250" y="5755"/>
                  </a:cubicBezTo>
                  <a:lnTo>
                    <a:pt x="3864" y="8925"/>
                  </a:lnTo>
                  <a:lnTo>
                    <a:pt x="2802" y="13607"/>
                  </a:lnTo>
                  <a:cubicBezTo>
                    <a:pt x="2748" y="13863"/>
                    <a:pt x="2953" y="14075"/>
                    <a:pt x="3185" y="14075"/>
                  </a:cubicBezTo>
                  <a:cubicBezTo>
                    <a:pt x="3249" y="14075"/>
                    <a:pt x="3315" y="14059"/>
                    <a:pt x="3378" y="14023"/>
                  </a:cubicBezTo>
                  <a:lnTo>
                    <a:pt x="4294" y="13475"/>
                  </a:lnTo>
                  <a:cubicBezTo>
                    <a:pt x="4425" y="8225"/>
                    <a:pt x="6867" y="4528"/>
                    <a:pt x="8795" y="2412"/>
                  </a:cubicBezTo>
                  <a:lnTo>
                    <a:pt x="7859" y="234"/>
                  </a:lnTo>
                  <a:cubicBezTo>
                    <a:pt x="7789" y="78"/>
                    <a:pt x="7646" y="0"/>
                    <a:pt x="7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988923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0;p16">
            <a:extLst>
              <a:ext uri="{FF2B5EF4-FFF2-40B4-BE49-F238E27FC236}">
                <a16:creationId xmlns:a16="http://schemas.microsoft.com/office/drawing/2014/main" id="{174E9D71-C8CF-4DEA-9113-6BB6936C58C4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7" name="Google Shape;463;p41">
            <a:extLst>
              <a:ext uri="{FF2B5EF4-FFF2-40B4-BE49-F238E27FC236}">
                <a16:creationId xmlns:a16="http://schemas.microsoft.com/office/drawing/2014/main" id="{8757DD9C-D3CA-4A04-9AE5-3085A2877046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Summary</a:t>
            </a:r>
          </a:p>
        </p:txBody>
      </p:sp>
      <p:grpSp>
        <p:nvGrpSpPr>
          <p:cNvPr id="5" name="Google Shape;468;p42">
            <a:extLst>
              <a:ext uri="{FF2B5EF4-FFF2-40B4-BE49-F238E27FC236}">
                <a16:creationId xmlns:a16="http://schemas.microsoft.com/office/drawing/2014/main" id="{4EE537BB-D168-4817-A25F-6A21FF236CC4}"/>
              </a:ext>
            </a:extLst>
          </p:cNvPr>
          <p:cNvGrpSpPr/>
          <p:nvPr/>
        </p:nvGrpSpPr>
        <p:grpSpPr>
          <a:xfrm>
            <a:off x="2232507" y="1149359"/>
            <a:ext cx="4678985" cy="3451052"/>
            <a:chOff x="4779850" y="1805375"/>
            <a:chExt cx="3389400" cy="2499900"/>
          </a:xfrm>
        </p:grpSpPr>
        <p:sp>
          <p:nvSpPr>
            <p:cNvPr id="6" name="Google Shape;469;p42">
              <a:extLst>
                <a:ext uri="{FF2B5EF4-FFF2-40B4-BE49-F238E27FC236}">
                  <a16:creationId xmlns:a16="http://schemas.microsoft.com/office/drawing/2014/main" id="{72FA167D-B04B-4A29-BC0E-DCA05AD2EB1B}"/>
                </a:ext>
              </a:extLst>
            </p:cNvPr>
            <p:cNvSpPr/>
            <p:nvPr/>
          </p:nvSpPr>
          <p:spPr>
            <a:xfrm>
              <a:off x="4779850" y="1805375"/>
              <a:ext cx="3389400" cy="24999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" name="Google Shape;470;p42">
              <a:extLst>
                <a:ext uri="{FF2B5EF4-FFF2-40B4-BE49-F238E27FC236}">
                  <a16:creationId xmlns:a16="http://schemas.microsoft.com/office/drawing/2014/main" id="{1E4C23D3-8B84-4611-AE5C-158369AC5833}"/>
                </a:ext>
              </a:extLst>
            </p:cNvPr>
            <p:cNvGrpSpPr/>
            <p:nvPr/>
          </p:nvGrpSpPr>
          <p:grpSpPr>
            <a:xfrm>
              <a:off x="7574962" y="1957772"/>
              <a:ext cx="420286" cy="106769"/>
              <a:chOff x="2098350" y="467225"/>
              <a:chExt cx="817200" cy="207600"/>
            </a:xfrm>
          </p:grpSpPr>
          <p:sp>
            <p:nvSpPr>
              <p:cNvPr id="12" name="Google Shape;471;p42">
                <a:extLst>
                  <a:ext uri="{FF2B5EF4-FFF2-40B4-BE49-F238E27FC236}">
                    <a16:creationId xmlns:a16="http://schemas.microsoft.com/office/drawing/2014/main" id="{57956C86-0554-4991-83A6-AB61AFA2E185}"/>
                  </a:ext>
                </a:extLst>
              </p:cNvPr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72;p42">
                <a:extLst>
                  <a:ext uri="{FF2B5EF4-FFF2-40B4-BE49-F238E27FC236}">
                    <a16:creationId xmlns:a16="http://schemas.microsoft.com/office/drawing/2014/main" id="{AD086495-6138-4A16-BF9F-07E601BBC530}"/>
                  </a:ext>
                </a:extLst>
              </p:cNvPr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73;p42">
                <a:extLst>
                  <a:ext uri="{FF2B5EF4-FFF2-40B4-BE49-F238E27FC236}">
                    <a16:creationId xmlns:a16="http://schemas.microsoft.com/office/drawing/2014/main" id="{CF196B94-A27C-4861-8FF4-EFCE2F73F208}"/>
                  </a:ext>
                </a:extLst>
              </p:cNvPr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474;p42">
              <a:extLst>
                <a:ext uri="{FF2B5EF4-FFF2-40B4-BE49-F238E27FC236}">
                  <a16:creationId xmlns:a16="http://schemas.microsoft.com/office/drawing/2014/main" id="{45198F72-B990-4A7C-8F50-AE91E9A3688E}"/>
                </a:ext>
              </a:extLst>
            </p:cNvPr>
            <p:cNvGrpSpPr/>
            <p:nvPr/>
          </p:nvGrpSpPr>
          <p:grpSpPr>
            <a:xfrm>
              <a:off x="7773414" y="3987807"/>
              <a:ext cx="395836" cy="317468"/>
              <a:chOff x="7773503" y="3987878"/>
              <a:chExt cx="395836" cy="317468"/>
            </a:xfrm>
          </p:grpSpPr>
          <p:sp>
            <p:nvSpPr>
              <p:cNvPr id="10" name="Google Shape;475;p42">
                <a:extLst>
                  <a:ext uri="{FF2B5EF4-FFF2-40B4-BE49-F238E27FC236}">
                    <a16:creationId xmlns:a16="http://schemas.microsoft.com/office/drawing/2014/main" id="{8D8DC087-E5FF-4E2D-A24D-76DE62059790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76;p42">
                <a:extLst>
                  <a:ext uri="{FF2B5EF4-FFF2-40B4-BE49-F238E27FC236}">
                    <a16:creationId xmlns:a16="http://schemas.microsoft.com/office/drawing/2014/main" id="{A2E52146-7BD9-46D9-8A6C-56802C02FF63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1">
                <a:extLst>
                  <a:ext uri="{FF2B5EF4-FFF2-40B4-BE49-F238E27FC236}">
                    <a16:creationId xmlns:a16="http://schemas.microsoft.com/office/drawing/2014/main" id="{0BCF0870-A1D1-4887-8EA8-ABBD9362105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40045" y="1801882"/>
                <a:ext cx="4183850" cy="2579400"/>
              </a:xfrm>
            </p:spPr>
            <p:txBody>
              <a:bodyPr/>
              <a:lstStyle/>
              <a:p>
                <a:r>
                  <a:rPr lang="en-GB" dirty="0">
                    <a:latin typeface="Barlow" panose="00000500000000000000" pitchFamily="2" charset="0"/>
                  </a:rPr>
                  <a:t>In part I, we investigated the motion on 1D surfaces, and it wasn’t as simple as circular surface (simple pendulum). </a:t>
                </a:r>
              </a:p>
              <a:p>
                <a:pPr marL="127000" indent="0">
                  <a:buNone/>
                </a:pPr>
                <a:endParaRPr lang="en-GB" dirty="0">
                  <a:latin typeface="Barlow" panose="00000500000000000000" pitchFamily="2" charset="0"/>
                </a:endParaRPr>
              </a:p>
              <a:p>
                <a:r>
                  <a:rPr lang="en-GB" dirty="0">
                    <a:latin typeface="Barlow" panose="00000500000000000000" pitchFamily="2" charset="0"/>
                  </a:rPr>
                  <a:t>We studied the effects of damping and driving, and found some surprising behaviour.</a:t>
                </a:r>
              </a:p>
              <a:p>
                <a:pPr marL="127000" indent="0">
                  <a:buNone/>
                </a:pPr>
                <a:endParaRPr lang="en-GB" dirty="0">
                  <a:latin typeface="Barlow" panose="00000500000000000000" pitchFamily="2" charset="0"/>
                </a:endParaRPr>
              </a:p>
              <a:p>
                <a:r>
                  <a:rPr lang="en-GB" dirty="0">
                    <a:latin typeface="Barlow" panose="00000500000000000000" pitchFamily="2" charset="0"/>
                  </a:rPr>
                  <a:t>We didn’t find any chaotic motion, but did find some ”period multiplied” paths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>
                    <a:latin typeface="Barlow" panose="00000500000000000000" pitchFamily="2" charset="0"/>
                  </a:rPr>
                  <a:t>.</a:t>
                </a:r>
              </a:p>
              <a:p>
                <a:pPr marL="127000" indent="0">
                  <a:buNone/>
                </a:pPr>
                <a:endParaRPr lang="en-GB" dirty="0"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15" name="Text Placeholder 1">
                <a:extLst>
                  <a:ext uri="{FF2B5EF4-FFF2-40B4-BE49-F238E27FC236}">
                    <a16:creationId xmlns:a16="http://schemas.microsoft.com/office/drawing/2014/main" id="{0BCF0870-A1D1-4887-8EA8-ABBD936210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40045" y="1801882"/>
                <a:ext cx="4183850" cy="2579400"/>
              </a:xfrm>
              <a:blipFill>
                <a:blip r:embed="rId3"/>
                <a:stretch>
                  <a:fillRect t="-9220" b="-21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539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0;p16">
            <a:extLst>
              <a:ext uri="{FF2B5EF4-FFF2-40B4-BE49-F238E27FC236}">
                <a16:creationId xmlns:a16="http://schemas.microsoft.com/office/drawing/2014/main" id="{174E9D71-C8CF-4DEA-9113-6BB6936C58C4}"/>
              </a:ext>
            </a:extLst>
          </p:cNvPr>
          <p:cNvSpPr/>
          <p:nvPr/>
        </p:nvSpPr>
        <p:spPr>
          <a:xfrm>
            <a:off x="2698850" y="299555"/>
            <a:ext cx="37463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7" name="Google Shape;463;p41">
            <a:extLst>
              <a:ext uri="{FF2B5EF4-FFF2-40B4-BE49-F238E27FC236}">
                <a16:creationId xmlns:a16="http://schemas.microsoft.com/office/drawing/2014/main" id="{8757DD9C-D3CA-4A04-9AE5-3085A2877046}"/>
              </a:ext>
            </a:extLst>
          </p:cNvPr>
          <p:cNvSpPr txBox="1">
            <a:spLocks/>
          </p:cNvSpPr>
          <p:nvPr/>
        </p:nvSpPr>
        <p:spPr>
          <a:xfrm>
            <a:off x="2698850" y="330905"/>
            <a:ext cx="37463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Summary</a:t>
            </a:r>
          </a:p>
        </p:txBody>
      </p:sp>
      <p:grpSp>
        <p:nvGrpSpPr>
          <p:cNvPr id="5" name="Google Shape;468;p42">
            <a:extLst>
              <a:ext uri="{FF2B5EF4-FFF2-40B4-BE49-F238E27FC236}">
                <a16:creationId xmlns:a16="http://schemas.microsoft.com/office/drawing/2014/main" id="{4EE537BB-D168-4817-A25F-6A21FF236CC4}"/>
              </a:ext>
            </a:extLst>
          </p:cNvPr>
          <p:cNvGrpSpPr/>
          <p:nvPr/>
        </p:nvGrpSpPr>
        <p:grpSpPr>
          <a:xfrm>
            <a:off x="2232507" y="1149359"/>
            <a:ext cx="4678985" cy="3451052"/>
            <a:chOff x="4779850" y="1805375"/>
            <a:chExt cx="3389400" cy="2499900"/>
          </a:xfrm>
        </p:grpSpPr>
        <p:sp>
          <p:nvSpPr>
            <p:cNvPr id="6" name="Google Shape;469;p42">
              <a:extLst>
                <a:ext uri="{FF2B5EF4-FFF2-40B4-BE49-F238E27FC236}">
                  <a16:creationId xmlns:a16="http://schemas.microsoft.com/office/drawing/2014/main" id="{72FA167D-B04B-4A29-BC0E-DCA05AD2EB1B}"/>
                </a:ext>
              </a:extLst>
            </p:cNvPr>
            <p:cNvSpPr/>
            <p:nvPr/>
          </p:nvSpPr>
          <p:spPr>
            <a:xfrm>
              <a:off x="4779850" y="1805375"/>
              <a:ext cx="3389400" cy="24999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" name="Google Shape;470;p42">
              <a:extLst>
                <a:ext uri="{FF2B5EF4-FFF2-40B4-BE49-F238E27FC236}">
                  <a16:creationId xmlns:a16="http://schemas.microsoft.com/office/drawing/2014/main" id="{1E4C23D3-8B84-4611-AE5C-158369AC5833}"/>
                </a:ext>
              </a:extLst>
            </p:cNvPr>
            <p:cNvGrpSpPr/>
            <p:nvPr/>
          </p:nvGrpSpPr>
          <p:grpSpPr>
            <a:xfrm>
              <a:off x="7574962" y="1957772"/>
              <a:ext cx="420286" cy="106769"/>
              <a:chOff x="2098350" y="467225"/>
              <a:chExt cx="817200" cy="207600"/>
            </a:xfrm>
          </p:grpSpPr>
          <p:sp>
            <p:nvSpPr>
              <p:cNvPr id="12" name="Google Shape;471;p42">
                <a:extLst>
                  <a:ext uri="{FF2B5EF4-FFF2-40B4-BE49-F238E27FC236}">
                    <a16:creationId xmlns:a16="http://schemas.microsoft.com/office/drawing/2014/main" id="{57956C86-0554-4991-83A6-AB61AFA2E185}"/>
                  </a:ext>
                </a:extLst>
              </p:cNvPr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72;p42">
                <a:extLst>
                  <a:ext uri="{FF2B5EF4-FFF2-40B4-BE49-F238E27FC236}">
                    <a16:creationId xmlns:a16="http://schemas.microsoft.com/office/drawing/2014/main" id="{AD086495-6138-4A16-BF9F-07E601BBC530}"/>
                  </a:ext>
                </a:extLst>
              </p:cNvPr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73;p42">
                <a:extLst>
                  <a:ext uri="{FF2B5EF4-FFF2-40B4-BE49-F238E27FC236}">
                    <a16:creationId xmlns:a16="http://schemas.microsoft.com/office/drawing/2014/main" id="{CF196B94-A27C-4861-8FF4-EFCE2F73F208}"/>
                  </a:ext>
                </a:extLst>
              </p:cNvPr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474;p42">
              <a:extLst>
                <a:ext uri="{FF2B5EF4-FFF2-40B4-BE49-F238E27FC236}">
                  <a16:creationId xmlns:a16="http://schemas.microsoft.com/office/drawing/2014/main" id="{45198F72-B990-4A7C-8F50-AE91E9A3688E}"/>
                </a:ext>
              </a:extLst>
            </p:cNvPr>
            <p:cNvGrpSpPr/>
            <p:nvPr/>
          </p:nvGrpSpPr>
          <p:grpSpPr>
            <a:xfrm>
              <a:off x="7773414" y="3987807"/>
              <a:ext cx="395836" cy="317468"/>
              <a:chOff x="7773503" y="3987878"/>
              <a:chExt cx="395836" cy="317468"/>
            </a:xfrm>
          </p:grpSpPr>
          <p:sp>
            <p:nvSpPr>
              <p:cNvPr id="10" name="Google Shape;475;p42">
                <a:extLst>
                  <a:ext uri="{FF2B5EF4-FFF2-40B4-BE49-F238E27FC236}">
                    <a16:creationId xmlns:a16="http://schemas.microsoft.com/office/drawing/2014/main" id="{8D8DC087-E5FF-4E2D-A24D-76DE62059790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76;p42">
                <a:extLst>
                  <a:ext uri="{FF2B5EF4-FFF2-40B4-BE49-F238E27FC236}">
                    <a16:creationId xmlns:a16="http://schemas.microsoft.com/office/drawing/2014/main" id="{A2E52146-7BD9-46D9-8A6C-56802C02FF63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0BCF0870-A1D1-4887-8EA8-ABBD93621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40045" y="1801882"/>
            <a:ext cx="4331242" cy="2579400"/>
          </a:xfrm>
        </p:spPr>
        <p:txBody>
          <a:bodyPr/>
          <a:lstStyle/>
          <a:p>
            <a:r>
              <a:rPr lang="en-GB" dirty="0">
                <a:latin typeface="Barlow" panose="00000500000000000000" pitchFamily="2" charset="0"/>
              </a:rPr>
              <a:t>In part II, with the spherical surface, we saw a more realistic motion with 2 degrees of freedom. </a:t>
            </a:r>
          </a:p>
          <a:p>
            <a:pPr marL="127000" indent="0">
              <a:buNone/>
            </a:pPr>
            <a:endParaRPr lang="en-GB" dirty="0">
              <a:latin typeface="Barlow" panose="00000500000000000000" pitchFamily="2" charset="0"/>
            </a:endParaRPr>
          </a:p>
          <a:p>
            <a:r>
              <a:rPr lang="en-GB" dirty="0">
                <a:latin typeface="Barlow" panose="00000500000000000000" pitchFamily="2" charset="0"/>
              </a:rPr>
              <a:t>We investigated the initial conditions for different paths. We added damping, and considered motion on a hemisphere.</a:t>
            </a:r>
          </a:p>
          <a:p>
            <a:pPr marL="127000" indent="0">
              <a:buNone/>
            </a:pPr>
            <a:endParaRPr lang="en-GB" dirty="0">
              <a:latin typeface="Barlow" panose="00000500000000000000" pitchFamily="2" charset="0"/>
            </a:endParaRPr>
          </a:p>
          <a:p>
            <a:r>
              <a:rPr lang="en-GB" dirty="0">
                <a:latin typeface="Barlow" panose="00000500000000000000" pitchFamily="2" charset="0"/>
              </a:rPr>
              <a:t>From all of these, constrained motion is quite interesting and not at all straightforward.</a:t>
            </a:r>
          </a:p>
          <a:p>
            <a:pPr marL="127000" indent="0">
              <a:buNone/>
            </a:pPr>
            <a:endParaRPr lang="en-GB" dirty="0"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92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0;p16">
            <a:extLst>
              <a:ext uri="{FF2B5EF4-FFF2-40B4-BE49-F238E27FC236}">
                <a16:creationId xmlns:a16="http://schemas.microsoft.com/office/drawing/2014/main" id="{387B6668-8D34-4009-B77D-A0BFFEE7334F}"/>
              </a:ext>
            </a:extLst>
          </p:cNvPr>
          <p:cNvSpPr/>
          <p:nvPr/>
        </p:nvSpPr>
        <p:spPr>
          <a:xfrm>
            <a:off x="2381790" y="299555"/>
            <a:ext cx="438042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6" name="Google Shape;463;p41">
            <a:extLst>
              <a:ext uri="{FF2B5EF4-FFF2-40B4-BE49-F238E27FC236}">
                <a16:creationId xmlns:a16="http://schemas.microsoft.com/office/drawing/2014/main" id="{BE29B54E-7676-4876-BF27-429818994C65}"/>
              </a:ext>
            </a:extLst>
          </p:cNvPr>
          <p:cNvSpPr txBox="1">
            <a:spLocks/>
          </p:cNvSpPr>
          <p:nvPr/>
        </p:nvSpPr>
        <p:spPr>
          <a:xfrm>
            <a:off x="2430780" y="330905"/>
            <a:ext cx="4282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Work distribution</a:t>
            </a:r>
          </a:p>
        </p:txBody>
      </p:sp>
      <p:grpSp>
        <p:nvGrpSpPr>
          <p:cNvPr id="16" name="Google Shape;1693;p60">
            <a:extLst>
              <a:ext uri="{FF2B5EF4-FFF2-40B4-BE49-F238E27FC236}">
                <a16:creationId xmlns:a16="http://schemas.microsoft.com/office/drawing/2014/main" id="{B6148F6F-A100-4A67-BE23-6D0C888F90C4}"/>
              </a:ext>
            </a:extLst>
          </p:cNvPr>
          <p:cNvGrpSpPr/>
          <p:nvPr/>
        </p:nvGrpSpPr>
        <p:grpSpPr>
          <a:xfrm>
            <a:off x="1922833" y="1452016"/>
            <a:ext cx="5422104" cy="2346834"/>
            <a:chOff x="720000" y="1236425"/>
            <a:chExt cx="7704000" cy="3334500"/>
          </a:xfrm>
        </p:grpSpPr>
        <p:sp>
          <p:nvSpPr>
            <p:cNvPr id="17" name="Google Shape;1694;p60">
              <a:extLst>
                <a:ext uri="{FF2B5EF4-FFF2-40B4-BE49-F238E27FC236}">
                  <a16:creationId xmlns:a16="http://schemas.microsoft.com/office/drawing/2014/main" id="{089ADED5-3521-4670-8441-585D25E8F139}"/>
                </a:ext>
              </a:extLst>
            </p:cNvPr>
            <p:cNvSpPr/>
            <p:nvPr/>
          </p:nvSpPr>
          <p:spPr>
            <a:xfrm>
              <a:off x="720000" y="1236425"/>
              <a:ext cx="7704000" cy="3334500"/>
            </a:xfrm>
            <a:prstGeom prst="roundRect">
              <a:avLst>
                <a:gd name="adj" fmla="val 492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8" name="Google Shape;1695;p60">
              <a:extLst>
                <a:ext uri="{FF2B5EF4-FFF2-40B4-BE49-F238E27FC236}">
                  <a16:creationId xmlns:a16="http://schemas.microsoft.com/office/drawing/2014/main" id="{DD0708BF-8132-4029-9500-3CA46EA2B8FD}"/>
                </a:ext>
              </a:extLst>
            </p:cNvPr>
            <p:cNvGrpSpPr/>
            <p:nvPr/>
          </p:nvGrpSpPr>
          <p:grpSpPr>
            <a:xfrm>
              <a:off x="7821103" y="1407887"/>
              <a:ext cx="420285" cy="106769"/>
              <a:chOff x="2098350" y="467225"/>
              <a:chExt cx="817200" cy="207600"/>
            </a:xfrm>
          </p:grpSpPr>
          <p:sp>
            <p:nvSpPr>
              <p:cNvPr id="22" name="Google Shape;1696;p60">
                <a:extLst>
                  <a:ext uri="{FF2B5EF4-FFF2-40B4-BE49-F238E27FC236}">
                    <a16:creationId xmlns:a16="http://schemas.microsoft.com/office/drawing/2014/main" id="{6E8CCCD7-272B-4038-A768-A096D333FCF9}"/>
                  </a:ext>
                </a:extLst>
              </p:cNvPr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97;p60">
                <a:extLst>
                  <a:ext uri="{FF2B5EF4-FFF2-40B4-BE49-F238E27FC236}">
                    <a16:creationId xmlns:a16="http://schemas.microsoft.com/office/drawing/2014/main" id="{8A959E52-D659-4085-87B6-45CCC75044B3}"/>
                  </a:ext>
                </a:extLst>
              </p:cNvPr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98;p60">
                <a:extLst>
                  <a:ext uri="{FF2B5EF4-FFF2-40B4-BE49-F238E27FC236}">
                    <a16:creationId xmlns:a16="http://schemas.microsoft.com/office/drawing/2014/main" id="{83ACE375-B1DE-4783-B595-A4284EEBDDC1}"/>
                  </a:ext>
                </a:extLst>
              </p:cNvPr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" name="Google Shape;1699;p60">
              <a:extLst>
                <a:ext uri="{FF2B5EF4-FFF2-40B4-BE49-F238E27FC236}">
                  <a16:creationId xmlns:a16="http://schemas.microsoft.com/office/drawing/2014/main" id="{55624D37-ECDF-4F5A-8DBA-C8C43557D794}"/>
                </a:ext>
              </a:extLst>
            </p:cNvPr>
            <p:cNvGrpSpPr/>
            <p:nvPr/>
          </p:nvGrpSpPr>
          <p:grpSpPr>
            <a:xfrm>
              <a:off x="8028164" y="4253457"/>
              <a:ext cx="395836" cy="317468"/>
              <a:chOff x="7773503" y="3987878"/>
              <a:chExt cx="395836" cy="317468"/>
            </a:xfrm>
          </p:grpSpPr>
          <p:sp>
            <p:nvSpPr>
              <p:cNvPr id="20" name="Google Shape;1700;p60">
                <a:extLst>
                  <a:ext uri="{FF2B5EF4-FFF2-40B4-BE49-F238E27FC236}">
                    <a16:creationId xmlns:a16="http://schemas.microsoft.com/office/drawing/2014/main" id="{6BDE66F4-1BCD-4437-A891-89AC841AF0FB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701;p60">
                <a:extLst>
                  <a:ext uri="{FF2B5EF4-FFF2-40B4-BE49-F238E27FC236}">
                    <a16:creationId xmlns:a16="http://schemas.microsoft.com/office/drawing/2014/main" id="{77EFA800-0678-4F25-BD09-DED22793E9B5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aphicFrame>
        <p:nvGraphicFramePr>
          <p:cNvPr id="25" name="Google Shape;1703;p60">
            <a:extLst>
              <a:ext uri="{FF2B5EF4-FFF2-40B4-BE49-F238E27FC236}">
                <a16:creationId xmlns:a16="http://schemas.microsoft.com/office/drawing/2014/main" id="{CCEDC9E2-DCAB-4B0D-97FA-0B0FEA7A3B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4192971"/>
              </p:ext>
            </p:extLst>
          </p:nvPr>
        </p:nvGraphicFramePr>
        <p:xfrm>
          <a:off x="2058338" y="1670784"/>
          <a:ext cx="5090761" cy="1976691"/>
        </p:xfrm>
        <a:graphic>
          <a:graphicData uri="http://schemas.openxmlformats.org/drawingml/2006/table">
            <a:tbl>
              <a:tblPr>
                <a:noFill/>
                <a:tableStyleId>{3AF6745D-7ED6-4833-9804-7B0018EC1F64}</a:tableStyleId>
              </a:tblPr>
              <a:tblGrid>
                <a:gridCol w="1153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7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88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Ali</a:t>
                      </a:r>
                      <a:endParaRPr sz="1500" b="1" dirty="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2722" marR="62722" marT="47045" marB="47045" anchor="ctr">
                    <a:lnL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Coding part I and  animations</a:t>
                      </a:r>
                      <a:endParaRPr sz="1400" dirty="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2722" marR="62722" marT="47045" marB="4704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88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Asif</a:t>
                      </a:r>
                      <a:endParaRPr sz="1500" b="1" dirty="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2722" marR="62722" marT="47045" marB="47045" anchor="ctr">
                    <a:lnL w="19050" cap="flat" cmpd="sng">
                      <a:solidFill>
                        <a:srgbClr val="F4C5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Coding part I, plots and report</a:t>
                      </a:r>
                      <a:endParaRPr sz="1400" dirty="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2722" marR="62722" marT="47045" marB="4704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88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Kumail</a:t>
                      </a:r>
                      <a:endParaRPr sz="1500" b="1" dirty="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2722" marR="62722" marT="47045" marB="47045" anchor="ctr">
                    <a:lnL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Coding part II and presentation</a:t>
                      </a:r>
                      <a:endParaRPr sz="1400" dirty="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2722" marR="62722" marT="47045" marB="4704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849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454;p41">
            <a:extLst>
              <a:ext uri="{FF2B5EF4-FFF2-40B4-BE49-F238E27FC236}">
                <a16:creationId xmlns:a16="http://schemas.microsoft.com/office/drawing/2014/main" id="{86483EFC-E689-4973-8330-0C58514AE65E}"/>
              </a:ext>
            </a:extLst>
          </p:cNvPr>
          <p:cNvSpPr/>
          <p:nvPr/>
        </p:nvSpPr>
        <p:spPr>
          <a:xfrm>
            <a:off x="7650480" y="1258410"/>
            <a:ext cx="1298448" cy="3303336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54;p41">
            <a:extLst>
              <a:ext uri="{FF2B5EF4-FFF2-40B4-BE49-F238E27FC236}">
                <a16:creationId xmlns:a16="http://schemas.microsoft.com/office/drawing/2014/main" id="{9A87B6C4-DEE7-476E-BA3F-0DDA93588EE4}"/>
              </a:ext>
            </a:extLst>
          </p:cNvPr>
          <p:cNvSpPr/>
          <p:nvPr/>
        </p:nvSpPr>
        <p:spPr>
          <a:xfrm>
            <a:off x="4967670" y="1494834"/>
            <a:ext cx="2975417" cy="2800518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0;p16">
            <a:extLst>
              <a:ext uri="{FF2B5EF4-FFF2-40B4-BE49-F238E27FC236}">
                <a16:creationId xmlns:a16="http://schemas.microsoft.com/office/drawing/2014/main" id="{3497EE20-340F-4A1E-8893-230F834F2482}"/>
              </a:ext>
            </a:extLst>
          </p:cNvPr>
          <p:cNvSpPr/>
          <p:nvPr/>
        </p:nvSpPr>
        <p:spPr>
          <a:xfrm>
            <a:off x="1973580" y="299555"/>
            <a:ext cx="519684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3" name="Google Shape;463;p41"/>
          <p:cNvSpPr txBox="1">
            <a:spLocks noGrp="1"/>
          </p:cNvSpPr>
          <p:nvPr>
            <p:ph type="title"/>
          </p:nvPr>
        </p:nvSpPr>
        <p:spPr>
          <a:xfrm>
            <a:off x="1973580" y="330905"/>
            <a:ext cx="519684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Runge-Kutta method (RK4)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389EA6-97F2-4A46-A3A0-32610B056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690" y="1633294"/>
            <a:ext cx="2523598" cy="252359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C16C172-21D5-4B53-A1FF-8B45BDAC1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499" y="1317179"/>
            <a:ext cx="1134725" cy="152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A976C03-678E-42A4-B3D9-B9540B170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499" y="2846789"/>
            <a:ext cx="1134725" cy="164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oogle Shape;435;p40">
            <a:extLst>
              <a:ext uri="{FF2B5EF4-FFF2-40B4-BE49-F238E27FC236}">
                <a16:creationId xmlns:a16="http://schemas.microsoft.com/office/drawing/2014/main" id="{EDC57231-2856-4CEB-8FC7-57FC9B1BC4D7}"/>
              </a:ext>
            </a:extLst>
          </p:cNvPr>
          <p:cNvGrpSpPr/>
          <p:nvPr/>
        </p:nvGrpSpPr>
        <p:grpSpPr>
          <a:xfrm>
            <a:off x="333709" y="1258410"/>
            <a:ext cx="4487049" cy="3397410"/>
            <a:chOff x="2352606" y="1495876"/>
            <a:chExt cx="4438800" cy="2596200"/>
          </a:xfrm>
        </p:grpSpPr>
        <p:sp>
          <p:nvSpPr>
            <p:cNvPr id="8" name="Google Shape;436;p40">
              <a:extLst>
                <a:ext uri="{FF2B5EF4-FFF2-40B4-BE49-F238E27FC236}">
                  <a16:creationId xmlns:a16="http://schemas.microsoft.com/office/drawing/2014/main" id="{2F1FC547-A208-4A41-9EA6-DD1FF3EE9417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oogle Shape;441;p40">
              <a:extLst>
                <a:ext uri="{FF2B5EF4-FFF2-40B4-BE49-F238E27FC236}">
                  <a16:creationId xmlns:a16="http://schemas.microsoft.com/office/drawing/2014/main" id="{FD4F22EC-788D-4D71-9058-5DAFD0466FD7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0" name="Google Shape;442;p40">
                <a:extLst>
                  <a:ext uri="{FF2B5EF4-FFF2-40B4-BE49-F238E27FC236}">
                    <a16:creationId xmlns:a16="http://schemas.microsoft.com/office/drawing/2014/main" id="{3A436CDC-C152-47F4-B1D5-B3CE68598203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43;p40">
                <a:extLst>
                  <a:ext uri="{FF2B5EF4-FFF2-40B4-BE49-F238E27FC236}">
                    <a16:creationId xmlns:a16="http://schemas.microsoft.com/office/drawing/2014/main" id="{A7C75CA3-4E3D-48D4-8C20-265A032627C4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496;p42">
                <a:extLst>
                  <a:ext uri="{FF2B5EF4-FFF2-40B4-BE49-F238E27FC236}">
                    <a16:creationId xmlns:a16="http://schemas.microsoft.com/office/drawing/2014/main" id="{BC091A05-E9AE-4FC6-B199-D50B477DE2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3674" y="1608610"/>
                <a:ext cx="3547119" cy="269701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A family of numerical methods developed by Carl Runge &amp; Wilhelm Kutta around 1900.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RK4 scheme is an explicit method that has a  local truncation error of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, very accurate for simulations.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Preserves time reversal symmetry, leading to more accurate simulation of physical systems.</a:t>
                </a:r>
              </a:p>
            </p:txBody>
          </p:sp>
        </mc:Choice>
        <mc:Fallback xmlns="">
          <p:sp>
            <p:nvSpPr>
              <p:cNvPr id="12" name="Google Shape;496;p42">
                <a:extLst>
                  <a:ext uri="{FF2B5EF4-FFF2-40B4-BE49-F238E27FC236}">
                    <a16:creationId xmlns:a16="http://schemas.microsoft.com/office/drawing/2014/main" id="{BC091A05-E9AE-4FC6-B199-D50B477DE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674" y="1608610"/>
                <a:ext cx="3547119" cy="2697011"/>
              </a:xfrm>
              <a:prstGeom prst="rect">
                <a:avLst/>
              </a:prstGeom>
              <a:blipFill>
                <a:blip r:embed="rId6"/>
                <a:stretch>
                  <a:fillRect l="-5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51497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40"/>
          <p:cNvGrpSpPr/>
          <p:nvPr/>
        </p:nvGrpSpPr>
        <p:grpSpPr>
          <a:xfrm>
            <a:off x="2352606" y="1495876"/>
            <a:ext cx="4438800" cy="2596200"/>
            <a:chOff x="2352606" y="1495876"/>
            <a:chExt cx="4438800" cy="2596200"/>
          </a:xfrm>
        </p:grpSpPr>
        <p:sp>
          <p:nvSpPr>
            <p:cNvPr id="436" name="Google Shape;436;p40"/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40"/>
            <p:cNvGrpSpPr/>
            <p:nvPr/>
          </p:nvGrpSpPr>
          <p:grpSpPr>
            <a:xfrm>
              <a:off x="6210312" y="1648295"/>
              <a:ext cx="420286" cy="106769"/>
              <a:chOff x="2098350" y="467225"/>
              <a:chExt cx="817200" cy="207600"/>
            </a:xfrm>
          </p:grpSpPr>
          <p:sp>
            <p:nvSpPr>
              <p:cNvPr id="438" name="Google Shape;438;p40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0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0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" name="Google Shape;441;p40"/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442" name="Google Shape;442;p40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40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4" name="Google Shape;444;p40"/>
          <p:cNvSpPr/>
          <p:nvPr/>
        </p:nvSpPr>
        <p:spPr>
          <a:xfrm>
            <a:off x="4114799" y="1051424"/>
            <a:ext cx="914400" cy="91440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45" name="Google Shape;445;p40"/>
          <p:cNvSpPr/>
          <p:nvPr/>
        </p:nvSpPr>
        <p:spPr>
          <a:xfrm>
            <a:off x="2517300" y="2962884"/>
            <a:ext cx="4109400" cy="519900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0"/>
          <p:cNvSpPr txBox="1">
            <a:spLocks noGrp="1"/>
          </p:cNvSpPr>
          <p:nvPr>
            <p:ph type="title"/>
          </p:nvPr>
        </p:nvSpPr>
        <p:spPr>
          <a:xfrm>
            <a:off x="2038200" y="206957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Part I</a:t>
            </a:r>
          </a:p>
        </p:txBody>
      </p:sp>
      <p:sp>
        <p:nvSpPr>
          <p:cNvPr id="447" name="Google Shape;447;p40"/>
          <p:cNvSpPr txBox="1">
            <a:spLocks noGrp="1"/>
          </p:cNvSpPr>
          <p:nvPr>
            <p:ph type="title" idx="2"/>
          </p:nvPr>
        </p:nvSpPr>
        <p:spPr>
          <a:xfrm>
            <a:off x="4114800" y="1326526"/>
            <a:ext cx="914400" cy="4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448" name="Google Shape;448;p40"/>
          <p:cNvSpPr txBox="1">
            <a:spLocks noGrp="1"/>
          </p:cNvSpPr>
          <p:nvPr>
            <p:ph type="subTitle" idx="1"/>
          </p:nvPr>
        </p:nvSpPr>
        <p:spPr>
          <a:xfrm>
            <a:off x="2542200" y="3039984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Constrained motion in 1D</a:t>
            </a:r>
          </a:p>
        </p:txBody>
      </p:sp>
    </p:spTree>
    <p:extLst>
      <p:ext uri="{BB962C8B-B14F-4D97-AF65-F5344CB8AC3E}">
        <p14:creationId xmlns:p14="http://schemas.microsoft.com/office/powerpoint/2010/main" val="361514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087574B3-BFCF-490C-8DAD-B88BBCBED4E7}"/>
              </a:ext>
            </a:extLst>
          </p:cNvPr>
          <p:cNvSpPr/>
          <p:nvPr/>
        </p:nvSpPr>
        <p:spPr>
          <a:xfrm>
            <a:off x="3318841" y="1583473"/>
            <a:ext cx="2772937" cy="2772936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54;p41">
            <a:extLst>
              <a:ext uri="{FF2B5EF4-FFF2-40B4-BE49-F238E27FC236}">
                <a16:creationId xmlns:a16="http://schemas.microsoft.com/office/drawing/2014/main" id="{5B561959-946C-4004-96A3-7EE857B99A86}"/>
              </a:ext>
            </a:extLst>
          </p:cNvPr>
          <p:cNvSpPr/>
          <p:nvPr/>
        </p:nvSpPr>
        <p:spPr>
          <a:xfrm>
            <a:off x="6215773" y="1583473"/>
            <a:ext cx="2772937" cy="2772936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6933497-B86C-4BDB-A286-28AA48C1F6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46" r="24390"/>
          <a:stretch/>
        </p:blipFill>
        <p:spPr>
          <a:xfrm>
            <a:off x="6331158" y="1697600"/>
            <a:ext cx="2553354" cy="2532429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7DBAB701-011D-4568-BFD9-32DA6B8A66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09" r="24139"/>
          <a:stretch/>
        </p:blipFill>
        <p:spPr>
          <a:xfrm>
            <a:off x="3434226" y="1704324"/>
            <a:ext cx="2553353" cy="2528090"/>
          </a:xfrm>
          <a:prstGeom prst="rect">
            <a:avLst/>
          </a:prstGeom>
        </p:spPr>
      </p:pic>
      <p:sp>
        <p:nvSpPr>
          <p:cNvPr id="8" name="Google Shape;150;p16">
            <a:extLst>
              <a:ext uri="{FF2B5EF4-FFF2-40B4-BE49-F238E27FC236}">
                <a16:creationId xmlns:a16="http://schemas.microsoft.com/office/drawing/2014/main" id="{729FD53C-C084-4E6B-B362-A6F882633C6A}"/>
              </a:ext>
            </a:extLst>
          </p:cNvPr>
          <p:cNvSpPr/>
          <p:nvPr/>
        </p:nvSpPr>
        <p:spPr>
          <a:xfrm>
            <a:off x="754566" y="299555"/>
            <a:ext cx="7634868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10" name="Google Shape;463;p41">
            <a:extLst>
              <a:ext uri="{FF2B5EF4-FFF2-40B4-BE49-F238E27FC236}">
                <a16:creationId xmlns:a16="http://schemas.microsoft.com/office/drawing/2014/main" id="{3A13DE3D-485E-4D72-BCE2-286A690F1095}"/>
              </a:ext>
            </a:extLst>
          </p:cNvPr>
          <p:cNvSpPr txBox="1">
            <a:spLocks/>
          </p:cNvSpPr>
          <p:nvPr/>
        </p:nvSpPr>
        <p:spPr>
          <a:xfrm>
            <a:off x="754567" y="330905"/>
            <a:ext cx="763486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Oscillatory motion and equilibrium points</a:t>
            </a:r>
          </a:p>
        </p:txBody>
      </p:sp>
      <p:grpSp>
        <p:nvGrpSpPr>
          <p:cNvPr id="13" name="Google Shape;435;p40">
            <a:extLst>
              <a:ext uri="{FF2B5EF4-FFF2-40B4-BE49-F238E27FC236}">
                <a16:creationId xmlns:a16="http://schemas.microsoft.com/office/drawing/2014/main" id="{02F34E4C-52F6-4992-9C24-55A65DD52A8C}"/>
              </a:ext>
            </a:extLst>
          </p:cNvPr>
          <p:cNvGrpSpPr/>
          <p:nvPr/>
        </p:nvGrpSpPr>
        <p:grpSpPr>
          <a:xfrm>
            <a:off x="155290" y="1273279"/>
            <a:ext cx="2743247" cy="3397410"/>
            <a:chOff x="2352606" y="1495876"/>
            <a:chExt cx="4438800" cy="2596200"/>
          </a:xfrm>
        </p:grpSpPr>
        <p:sp>
          <p:nvSpPr>
            <p:cNvPr id="14" name="Google Shape;436;p40">
              <a:extLst>
                <a:ext uri="{FF2B5EF4-FFF2-40B4-BE49-F238E27FC236}">
                  <a16:creationId xmlns:a16="http://schemas.microsoft.com/office/drawing/2014/main" id="{527AAC87-5B4C-48A8-BB88-BC23B13E56CC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441;p40">
              <a:extLst>
                <a:ext uri="{FF2B5EF4-FFF2-40B4-BE49-F238E27FC236}">
                  <a16:creationId xmlns:a16="http://schemas.microsoft.com/office/drawing/2014/main" id="{F707C704-FE85-4021-B72A-68350BB5CB16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6" name="Google Shape;442;p40">
                <a:extLst>
                  <a:ext uri="{FF2B5EF4-FFF2-40B4-BE49-F238E27FC236}">
                    <a16:creationId xmlns:a16="http://schemas.microsoft.com/office/drawing/2014/main" id="{1696747D-8C1D-4940-9B4F-961C333E7F0C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43;p40">
                <a:extLst>
                  <a:ext uri="{FF2B5EF4-FFF2-40B4-BE49-F238E27FC236}">
                    <a16:creationId xmlns:a16="http://schemas.microsoft.com/office/drawing/2014/main" id="{A5B54946-72EF-4F9F-AD09-C2CB32B719D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496;p42">
                <a:extLst>
                  <a:ext uri="{FF2B5EF4-FFF2-40B4-BE49-F238E27FC236}">
                    <a16:creationId xmlns:a16="http://schemas.microsoft.com/office/drawing/2014/main" id="{E8654905-CBF4-4E67-B0F5-FCBF92D020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6093" y="1304629"/>
                <a:ext cx="2441639" cy="31986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motion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is oscillatory for all initial conditions allowed by the system.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The phase portraits form a closed shape, indicating periodic motion.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Equilibrium point is at: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,−</m:t>
                        </m:r>
                        <m:f>
                          <m:fPr>
                            <m:ctrlP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num>
                          <m:den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20" name="Google Shape;496;p42">
                <a:extLst>
                  <a:ext uri="{FF2B5EF4-FFF2-40B4-BE49-F238E27FC236}">
                    <a16:creationId xmlns:a16="http://schemas.microsoft.com/office/drawing/2014/main" id="{E8654905-CBF4-4E67-B0F5-FCBF92D02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93" y="1304629"/>
                <a:ext cx="2441639" cy="3198619"/>
              </a:xfrm>
              <a:prstGeom prst="rect">
                <a:avLst/>
              </a:prstGeom>
              <a:blipFill>
                <a:blip r:embed="rId5"/>
                <a:stretch>
                  <a:fillRect l="-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2A475F96-3403-4F8F-9F44-534BB892E92F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55612" y="1466595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bg1"/>
                    </a:solidFill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Google Shape;492;p42">
                <a:extLst>
                  <a:ext uri="{FF2B5EF4-FFF2-40B4-BE49-F238E27FC236}">
                    <a16:creationId xmlns:a16="http://schemas.microsoft.com/office/drawing/2014/main" id="{2A475F96-3403-4F8F-9F44-534BB892E92F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55612" y="1466595"/>
                <a:ext cx="2742600" cy="365700"/>
              </a:xfrm>
              <a:prstGeom prst="rect">
                <a:avLst/>
              </a:prstGeom>
              <a:blipFill>
                <a:blip r:embed="rId6"/>
                <a:stretch>
                  <a:fillRect t="-38333" b="-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99033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087574B3-BFCF-490C-8DAD-B88BBCBED4E7}"/>
              </a:ext>
            </a:extLst>
          </p:cNvPr>
          <p:cNvSpPr/>
          <p:nvPr/>
        </p:nvSpPr>
        <p:spPr>
          <a:xfrm>
            <a:off x="3318841" y="1583473"/>
            <a:ext cx="2772937" cy="2772936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54;p41">
            <a:extLst>
              <a:ext uri="{FF2B5EF4-FFF2-40B4-BE49-F238E27FC236}">
                <a16:creationId xmlns:a16="http://schemas.microsoft.com/office/drawing/2014/main" id="{5B561959-946C-4004-96A3-7EE857B99A86}"/>
              </a:ext>
            </a:extLst>
          </p:cNvPr>
          <p:cNvSpPr/>
          <p:nvPr/>
        </p:nvSpPr>
        <p:spPr>
          <a:xfrm>
            <a:off x="6215773" y="1583473"/>
            <a:ext cx="2772937" cy="2772936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50;p16">
            <a:extLst>
              <a:ext uri="{FF2B5EF4-FFF2-40B4-BE49-F238E27FC236}">
                <a16:creationId xmlns:a16="http://schemas.microsoft.com/office/drawing/2014/main" id="{729FD53C-C084-4E6B-B362-A6F882633C6A}"/>
              </a:ext>
            </a:extLst>
          </p:cNvPr>
          <p:cNvSpPr/>
          <p:nvPr/>
        </p:nvSpPr>
        <p:spPr>
          <a:xfrm>
            <a:off x="754566" y="299555"/>
            <a:ext cx="7634868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10" name="Google Shape;463;p41">
            <a:extLst>
              <a:ext uri="{FF2B5EF4-FFF2-40B4-BE49-F238E27FC236}">
                <a16:creationId xmlns:a16="http://schemas.microsoft.com/office/drawing/2014/main" id="{3A13DE3D-485E-4D72-BCE2-286A690F1095}"/>
              </a:ext>
            </a:extLst>
          </p:cNvPr>
          <p:cNvSpPr txBox="1">
            <a:spLocks/>
          </p:cNvSpPr>
          <p:nvPr/>
        </p:nvSpPr>
        <p:spPr>
          <a:xfrm>
            <a:off x="754567" y="330905"/>
            <a:ext cx="763486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Oscillatory motion and equilibrium points</a:t>
            </a:r>
          </a:p>
        </p:txBody>
      </p:sp>
      <p:grpSp>
        <p:nvGrpSpPr>
          <p:cNvPr id="13" name="Google Shape;435;p40">
            <a:extLst>
              <a:ext uri="{FF2B5EF4-FFF2-40B4-BE49-F238E27FC236}">
                <a16:creationId xmlns:a16="http://schemas.microsoft.com/office/drawing/2014/main" id="{02F34E4C-52F6-4992-9C24-55A65DD52A8C}"/>
              </a:ext>
            </a:extLst>
          </p:cNvPr>
          <p:cNvGrpSpPr/>
          <p:nvPr/>
        </p:nvGrpSpPr>
        <p:grpSpPr>
          <a:xfrm>
            <a:off x="155290" y="1273279"/>
            <a:ext cx="2743247" cy="3397410"/>
            <a:chOff x="2352606" y="1495876"/>
            <a:chExt cx="4438800" cy="2596200"/>
          </a:xfrm>
        </p:grpSpPr>
        <p:sp>
          <p:nvSpPr>
            <p:cNvPr id="14" name="Google Shape;436;p40">
              <a:extLst>
                <a:ext uri="{FF2B5EF4-FFF2-40B4-BE49-F238E27FC236}">
                  <a16:creationId xmlns:a16="http://schemas.microsoft.com/office/drawing/2014/main" id="{527AAC87-5B4C-48A8-BB88-BC23B13E56CC}"/>
                </a:ext>
              </a:extLst>
            </p:cNvPr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441;p40">
              <a:extLst>
                <a:ext uri="{FF2B5EF4-FFF2-40B4-BE49-F238E27FC236}">
                  <a16:creationId xmlns:a16="http://schemas.microsoft.com/office/drawing/2014/main" id="{F707C704-FE85-4021-B72A-68350BB5CB16}"/>
                </a:ext>
              </a:extLst>
            </p:cNvPr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16" name="Google Shape;442;p40">
                <a:extLst>
                  <a:ext uri="{FF2B5EF4-FFF2-40B4-BE49-F238E27FC236}">
                    <a16:creationId xmlns:a16="http://schemas.microsoft.com/office/drawing/2014/main" id="{1696747D-8C1D-4940-9B4F-961C333E7F0C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43;p40">
                <a:extLst>
                  <a:ext uri="{FF2B5EF4-FFF2-40B4-BE49-F238E27FC236}">
                    <a16:creationId xmlns:a16="http://schemas.microsoft.com/office/drawing/2014/main" id="{A5B54946-72EF-4F9F-AD09-C2CB32B719DF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1C959FC3-61AB-45DC-BEFF-5D7ACB2CDA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53" r="24794"/>
          <a:stretch/>
        </p:blipFill>
        <p:spPr>
          <a:xfrm>
            <a:off x="3447473" y="1704973"/>
            <a:ext cx="2515673" cy="2529936"/>
          </a:xfrm>
          <a:prstGeom prst="rect">
            <a:avLst/>
          </a:prstGeom>
        </p:spPr>
      </p:pic>
      <p:pic>
        <p:nvPicPr>
          <p:cNvPr id="20" name="Picture 19" descr="Diagram, engineering drawing&#10;&#10;Description automatically generated">
            <a:extLst>
              <a:ext uri="{FF2B5EF4-FFF2-40B4-BE49-F238E27FC236}">
                <a16:creationId xmlns:a16="http://schemas.microsoft.com/office/drawing/2014/main" id="{83984E63-08B3-44CF-86ED-7082E06ACE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19" r="25027"/>
          <a:stretch/>
        </p:blipFill>
        <p:spPr>
          <a:xfrm>
            <a:off x="6344405" y="1704973"/>
            <a:ext cx="2515673" cy="25299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Google Shape;492;p42">
                <a:extLst>
                  <a:ext uri="{FF2B5EF4-FFF2-40B4-BE49-F238E27FC236}">
                    <a16:creationId xmlns:a16="http://schemas.microsoft.com/office/drawing/2014/main" id="{DEC13DC4-84B4-42E1-B42D-1EBB1CA84E01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217935" y="1403756"/>
                <a:ext cx="2742600" cy="3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>
                    <a:solidFill>
                      <a:schemeClr val="bg1"/>
                    </a:solidFill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Google Shape;492;p42">
                <a:extLst>
                  <a:ext uri="{FF2B5EF4-FFF2-40B4-BE49-F238E27FC236}">
                    <a16:creationId xmlns:a16="http://schemas.microsoft.com/office/drawing/2014/main" id="{DEC13DC4-84B4-42E1-B42D-1EBB1CA84E0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17935" y="1403756"/>
                <a:ext cx="2742600" cy="365700"/>
              </a:xfrm>
              <a:prstGeom prst="rect">
                <a:avLst/>
              </a:prstGeom>
              <a:blipFill>
                <a:blip r:embed="rId5"/>
                <a:stretch>
                  <a:fillRect t="-38333" b="-6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Google Shape;496;p42">
                <a:extLst>
                  <a:ext uri="{FF2B5EF4-FFF2-40B4-BE49-F238E27FC236}">
                    <a16:creationId xmlns:a16="http://schemas.microsoft.com/office/drawing/2014/main" id="{13554FA6-B166-40DF-B0FC-A0D0B19D33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6093" y="1483326"/>
                <a:ext cx="2441639" cy="297867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exhibits oscillatory motion, but not for all initial conditions.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If the initial velocity is too high, the particle can escape the curve.</a:t>
                </a:r>
              </a:p>
              <a:p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Equilibrium point at:</a:t>
                </a:r>
                <a:b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Barlow" panose="00000500000000000000" pitchFamily="2" charset="0"/>
                  </a:rPr>
                  <a:t>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23" name="Google Shape;496;p42">
                <a:extLst>
                  <a:ext uri="{FF2B5EF4-FFF2-40B4-BE49-F238E27FC236}">
                    <a16:creationId xmlns:a16="http://schemas.microsoft.com/office/drawing/2014/main" id="{13554FA6-B166-40DF-B0FC-A0D0B19D3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93" y="1483326"/>
                <a:ext cx="2441639" cy="2978671"/>
              </a:xfrm>
              <a:prstGeom prst="rect">
                <a:avLst/>
              </a:prstGeom>
              <a:blipFill>
                <a:blip r:embed="rId6"/>
                <a:stretch>
                  <a:fillRect l="-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96317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theme/theme1.xml><?xml version="1.0" encoding="utf-8"?>
<a:theme xmlns:a="http://schemas.openxmlformats.org/drawingml/2006/main" name="Dark &amp; Colorful Interface for Business by Slidesgo">
  <a:themeElements>
    <a:clrScheme name="Simple Light">
      <a:dk1>
        <a:srgbClr val="363636"/>
      </a:dk1>
      <a:lt1>
        <a:srgbClr val="FFFFFF"/>
      </a:lt1>
      <a:dk2>
        <a:srgbClr val="FCCF78"/>
      </a:dk2>
      <a:lt2>
        <a:srgbClr val="F57DC6"/>
      </a:lt2>
      <a:accent1>
        <a:srgbClr val="6AA1F7"/>
      </a:accent1>
      <a:accent2>
        <a:srgbClr val="9D59DB"/>
      </a:accent2>
      <a:accent3>
        <a:srgbClr val="B3D5F2"/>
      </a:accent3>
      <a:accent4>
        <a:srgbClr val="9AE6AE"/>
      </a:accent4>
      <a:accent5>
        <a:srgbClr val="777777"/>
      </a:accent5>
      <a:accent6>
        <a:srgbClr val="464646"/>
      </a:accent6>
      <a:hlink>
        <a:srgbClr val="FCCF7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865</TotalTime>
  <Words>958</Words>
  <Application>Microsoft Office PowerPoint</Application>
  <PresentationFormat>On-screen Show (16:9)</PresentationFormat>
  <Paragraphs>237</Paragraphs>
  <Slides>57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Bebas Neue</vt:lpstr>
      <vt:lpstr>Cambria Math</vt:lpstr>
      <vt:lpstr>Nunito Light</vt:lpstr>
      <vt:lpstr>Arial</vt:lpstr>
      <vt:lpstr>Barlow</vt:lpstr>
      <vt:lpstr>Raleway ExtraBold</vt:lpstr>
      <vt:lpstr>Dark &amp; Colorful Interface for Business by Slidesgo</vt:lpstr>
      <vt:lpstr>Constrained motion on surfaces</vt:lpstr>
      <vt:lpstr>Table of contents</vt:lpstr>
      <vt:lpstr>Introduction</vt:lpstr>
      <vt:lpstr>PowerPoint Presentation</vt:lpstr>
      <vt:lpstr>Theory</vt:lpstr>
      <vt:lpstr>Runge-Kutta method (RK4)</vt:lpstr>
      <vt:lpstr>Part I</vt:lpstr>
      <vt:lpstr>Curve C_1</vt:lpstr>
      <vt:lpstr>Curve C_2</vt:lpstr>
      <vt:lpstr>PowerPoint Presentation</vt:lpstr>
      <vt:lpstr>T(θ_0,ℓ=g)</vt:lpstr>
      <vt:lpstr>PowerPoint Presentation</vt:lpstr>
      <vt:lpstr>T(θ_0=π/2,ℓ)</vt:lpstr>
      <vt:lpstr>T(θ_0,ℓ)</vt:lpstr>
      <vt:lpstr>PowerPoint Presentation</vt:lpstr>
      <vt:lpstr>PowerPoint Presentation</vt:lpstr>
      <vt:lpstr>Damping (C_1)</vt:lpstr>
      <vt:lpstr>PowerPoint Presentation</vt:lpstr>
      <vt:lpstr>Damping (C_2)</vt:lpstr>
      <vt:lpstr>PowerPoint Presentation</vt:lpstr>
      <vt:lpstr>Driving frequency</vt:lpstr>
      <vt:lpstr>PowerPoint Presentation</vt:lpstr>
      <vt:lpstr>Driving Amplitude</vt:lpstr>
      <vt:lpstr>PowerPoint Presentation</vt:lpstr>
      <vt:lpstr>PowerPoint Presentation</vt:lpstr>
      <vt:lpstr>Curve C_1</vt:lpstr>
      <vt:lpstr>Damped (C_1)</vt:lpstr>
      <vt:lpstr>Curve C_2</vt:lpstr>
      <vt:lpstr>Damped (C_2)</vt:lpstr>
      <vt:lpstr>Part II</vt:lpstr>
      <vt:lpstr>Phase 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Damping coefficients</vt:lpstr>
      <vt:lpstr>Simple pendulum</vt:lpstr>
      <vt:lpstr>Circular path</vt:lpstr>
      <vt:lpstr>Simple pendulum</vt:lpstr>
      <vt:lpstr>Circular path</vt:lpstr>
      <vt:lpstr>Arbitrary path</vt:lpstr>
      <vt:lpstr>Arbitrary path</vt:lpstr>
      <vt:lpstr>Arbitrary path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&amp; Colorful Interface for Business</dc:title>
  <cp:lastModifiedBy>Asif Ayub</cp:lastModifiedBy>
  <cp:revision>54</cp:revision>
  <dcterms:modified xsi:type="dcterms:W3CDTF">2022-01-11T08:00:52Z</dcterms:modified>
</cp:coreProperties>
</file>